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Lst>
  <p:sldSz cy="5143500" cx="9144000"/>
  <p:notesSz cx="6858000" cy="9144000"/>
  <p:embeddedFontLst>
    <p:embeddedFont>
      <p:font typeface="Roboto"/>
      <p:regular r:id="rId169"/>
      <p:bold r:id="rId170"/>
      <p:italic r:id="rId171"/>
      <p:boldItalic r:id="rId172"/>
    </p:embeddedFont>
    <p:embeddedFont>
      <p:font typeface="Lato"/>
      <p:regular r:id="rId173"/>
      <p:bold r:id="rId174"/>
      <p:italic r:id="rId175"/>
      <p:boldItalic r:id="rId176"/>
    </p:embeddedFont>
    <p:embeddedFont>
      <p:font typeface="Roboto Mono"/>
      <p:regular r:id="rId177"/>
      <p:bold r:id="rId178"/>
      <p:italic r:id="rId179"/>
      <p:boldItalic r:id="rId180"/>
    </p:embeddedFont>
    <p:embeddedFont>
      <p:font typeface="Merriweather"/>
      <p:regular r:id="rId181"/>
      <p:bold r:id="rId182"/>
      <p:italic r:id="rId183"/>
      <p:boldItalic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AB6CD5-ECBF-47F1-849F-1379E49A3E3B}">
  <a:tblStyle styleId="{6BAB6CD5-ECBF-47F1-849F-1379E49A3E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84" Type="http://schemas.openxmlformats.org/officeDocument/2006/relationships/font" Target="fonts/Merriweather-boldItalic.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Merriweather-italic.fntdata"/><Relationship Id="rId32" Type="http://schemas.openxmlformats.org/officeDocument/2006/relationships/slide" Target="slides/slide26.xml"/><Relationship Id="rId182" Type="http://schemas.openxmlformats.org/officeDocument/2006/relationships/font" Target="fonts/Merriweather-bold.fntdata"/><Relationship Id="rId35" Type="http://schemas.openxmlformats.org/officeDocument/2006/relationships/slide" Target="slides/slide29.xml"/><Relationship Id="rId181" Type="http://schemas.openxmlformats.org/officeDocument/2006/relationships/font" Target="fonts/Merriweather-regular.fntdata"/><Relationship Id="rId34" Type="http://schemas.openxmlformats.org/officeDocument/2006/relationships/slide" Target="slides/slide28.xml"/><Relationship Id="rId180" Type="http://schemas.openxmlformats.org/officeDocument/2006/relationships/font" Target="fonts/RobotoMono-boldItalic.fntdata"/><Relationship Id="rId37" Type="http://schemas.openxmlformats.org/officeDocument/2006/relationships/slide" Target="slides/slide31.xml"/><Relationship Id="rId176" Type="http://schemas.openxmlformats.org/officeDocument/2006/relationships/font" Target="fonts/Lato-boldItalic.fntdata"/><Relationship Id="rId36" Type="http://schemas.openxmlformats.org/officeDocument/2006/relationships/slide" Target="slides/slide30.xml"/><Relationship Id="rId175" Type="http://schemas.openxmlformats.org/officeDocument/2006/relationships/font" Target="fonts/Lato-italic.fntdata"/><Relationship Id="rId39" Type="http://schemas.openxmlformats.org/officeDocument/2006/relationships/slide" Target="slides/slide33.xml"/><Relationship Id="rId174" Type="http://schemas.openxmlformats.org/officeDocument/2006/relationships/font" Target="fonts/Lato-bold.fntdata"/><Relationship Id="rId38" Type="http://schemas.openxmlformats.org/officeDocument/2006/relationships/slide" Target="slides/slide32.xml"/><Relationship Id="rId173" Type="http://schemas.openxmlformats.org/officeDocument/2006/relationships/font" Target="fonts/Lato-regular.fntdata"/><Relationship Id="rId179" Type="http://schemas.openxmlformats.org/officeDocument/2006/relationships/font" Target="fonts/RobotoMono-italic.fntdata"/><Relationship Id="rId178" Type="http://schemas.openxmlformats.org/officeDocument/2006/relationships/font" Target="fonts/RobotoMono-bold.fntdata"/><Relationship Id="rId177" Type="http://schemas.openxmlformats.org/officeDocument/2006/relationships/font" Target="fonts/RobotoMon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Roboto-boldItalic.fntdata"/><Relationship Id="rId65" Type="http://schemas.openxmlformats.org/officeDocument/2006/relationships/slide" Target="slides/slide59.xml"/><Relationship Id="rId171" Type="http://schemas.openxmlformats.org/officeDocument/2006/relationships/font" Target="fonts/Roboto-italic.fntdata"/><Relationship Id="rId68" Type="http://schemas.openxmlformats.org/officeDocument/2006/relationships/slide" Target="slides/slide62.xml"/><Relationship Id="rId170" Type="http://schemas.openxmlformats.org/officeDocument/2006/relationships/font" Target="fonts/Roboto-bold.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font" Target="fonts/Roboto-regular.fntdata"/><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5ca57c74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5ca57c7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e81f22619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e81f22619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e81f2261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e81f2261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81f22619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81f22619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81f22619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e81f2261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e81f22619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e81f22619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e81f22619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e81f22619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e81f22619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e81f22619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e81f22619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e81f22619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1a413679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1a413679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f1a41367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f1a41367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5ca57c74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5ca57c74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1a41367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f1a41367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1a41367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f1a41367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f1a413679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f1a413679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b157d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fb157d2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fb157d24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fb157d24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b157d247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fb157d247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fb157d247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fb157d247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fb157d247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fb157d247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fb157d247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fb157d247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fb157d247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fb157d247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5ca57c74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5ca57c74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01d57cc8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01d57cc8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01d57cc80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01d57cc80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464c07c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0464c07c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15f3aa406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15f3aa406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0f8d54f8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0f8d54f8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0464c07c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0464c07c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0464c07c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0464c07c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0464c07c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0464c07c9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15f3aa406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15f3aa406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15f3aa406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15f3aa406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5ca57c74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5ca57c74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0dcaf49e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0dcaf49e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15f3aa4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15f3aa4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15f3aa406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15f3aa406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15f3aa406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15f3aa406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0dcaf49e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0dcaf49e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0dcaf49ee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0dcaf49ee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178a9b8a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178a9b8a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178a9b8a2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178a9b8a2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132c606c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132c606c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132c606cb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132c606cb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5ca57c74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5ca57c74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132c606cb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132c606cb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132c606cb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132c606cb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132c606cb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132c606cb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1558df5ac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1558df5ac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132c606cb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132c606cb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132c606cb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132c606cb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132c606cb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132c606cb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13ac89ac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13ac89ac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13ac89ac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13ac89ac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1695579ba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1695579ba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5ca57c74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5ca57c74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32c606cb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32c606cb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132c606cb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1132c606cb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13ac89ac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13ac89ac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122ee563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122ee563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22ee563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22ee563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1695579ba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1695579ba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122ee5634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1122ee5634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22ee5634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22ee5634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1558df5a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11558df5a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1558df5a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1558df5a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5ca57c74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5ca57c74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1558df5ac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1558df5ac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1558df5ac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1558df5ac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1558df5ac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1558df5ac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5ca57c74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5ca57c74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5f3aa406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5f3aa406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5f3aa40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5f3aa40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464c07c9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464c07c9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5f3aa406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5f3aa406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5f3aa40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5f3aa406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5f3aa406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5f3aa406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5f3aa406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5f3aa406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5f3aa406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5f3aa406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5f3aa406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5f3aa406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5f3aa406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5f3aa406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5f3aa406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5f3aa406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5f3aa406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5f3aa406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5f3aa40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5f3aa40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558df5ac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558df5ac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22ee5634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22ee5634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a20496d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a20496d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a20496d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a20496d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22ee563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22ee5634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1d57cc80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1d57cc80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1d57cc80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1d57cc80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1d57cc80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1d57cc80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1d57cc80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1d57cc80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32c606cb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32c606cb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558df5ac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558df5ac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558df5ac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558df5ac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558df5ac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558df5ac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695579ba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695579ba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695579ba2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695579ba2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695579ba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695579ba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695579ba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695579ba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695579ba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695579ba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695579ba2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695579ba2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695579ba2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1695579ba2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695579ba2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1695579ba2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695579ba2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695579ba2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558df5ac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558df5ac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695579ba2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695579ba2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695579ba2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1695579ba2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695579ba2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1695579ba2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695579ba2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695579ba2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695579ba2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1695579ba2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695579ba2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695579ba2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695579ba2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695579ba2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695579ba2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695579ba2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695579ba2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695579ba2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6a8d8140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6a8d8140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5ca57c7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5ca57c7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695579ba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695579ba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01d57cc80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01d57cc80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15350190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15350190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15350190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15350190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1558df5ac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1558df5ac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558df5ac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558df5ac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558df5ac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558df5ac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1d57cc80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1d57cc80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01d57cc80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01d57cc80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695579b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695579b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5ca57c7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5ca57c7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695579ba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695579ba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1d57cc80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01d57cc80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1535019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1535019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32c606cb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32c606cb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32c606cb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132c606cb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1535019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11535019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3ac89ac2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3ac89ac2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1558df5ac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1558df5ac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558df5ac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558df5ac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558df5ac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1558df5ac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5ca57c74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5ca57c74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79b62ec7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79b62ec7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79b62ec7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79b62ec7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79b62ec7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e79b62ec7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79b62ec7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e79b62ec7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e79b62ec7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e79b62ec7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e79b62ec7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e79b62ec7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e79b62ec7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e79b62ec7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8212f47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8212f47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8212f47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8212f47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b84daed8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b84daed8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5ca57c74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5ca57c74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4daed8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4daed8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4daed8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4daed8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4daed8f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4daed8f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01d57cc80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01d57cc80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e6b98d90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e6b98d90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6b98d90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e6b98d90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e6b98d90f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e6b98d90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6b98d90f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6b98d90f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e81f2261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e81f2261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e81f2261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e81f2261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7" name="Google Shape;57;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6" name="Google Shape;36;p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lvl1pPr indent="-330200" lvl="0" marL="457200">
              <a:lnSpc>
                <a:spcPct val="100000"/>
              </a:lnSpc>
              <a:spcBef>
                <a:spcPts val="0"/>
              </a:spcBef>
              <a:spcAft>
                <a:spcPts val="0"/>
              </a:spcAft>
              <a:buSzPts val="1600"/>
              <a:buChar char="●"/>
              <a:defRPr sz="1600"/>
            </a:lvl1pPr>
            <a:lvl2pPr indent="-330200" lvl="1" marL="914400">
              <a:lnSpc>
                <a:spcPct val="100000"/>
              </a:lnSpc>
              <a:spcBef>
                <a:spcPts val="1000"/>
              </a:spcBef>
              <a:spcAft>
                <a:spcPts val="0"/>
              </a:spcAft>
              <a:buSzPts val="1600"/>
              <a:buChar char="○"/>
              <a:defRPr sz="1600"/>
            </a:lvl2pPr>
            <a:lvl3pPr indent="-330200" lvl="2" marL="1371600">
              <a:lnSpc>
                <a:spcPct val="100000"/>
              </a:lnSpc>
              <a:spcBef>
                <a:spcPts val="1000"/>
              </a:spcBef>
              <a:spcAft>
                <a:spcPts val="0"/>
              </a:spcAft>
              <a:buSzPts val="1600"/>
              <a:buChar char="■"/>
              <a:defRPr sz="1600"/>
            </a:lvl3pPr>
            <a:lvl4pPr indent="-330200" lvl="3" marL="1828800">
              <a:lnSpc>
                <a:spcPct val="100000"/>
              </a:lnSpc>
              <a:spcBef>
                <a:spcPts val="1000"/>
              </a:spcBef>
              <a:spcAft>
                <a:spcPts val="0"/>
              </a:spcAft>
              <a:buSzPts val="1600"/>
              <a:buChar char="●"/>
              <a:defRPr sz="1600"/>
            </a:lvl4pPr>
            <a:lvl5pPr indent="-330200" lvl="4" marL="2286000">
              <a:lnSpc>
                <a:spcPct val="100000"/>
              </a:lnSpc>
              <a:spcBef>
                <a:spcPts val="1000"/>
              </a:spcBef>
              <a:spcAft>
                <a:spcPts val="0"/>
              </a:spcAft>
              <a:buSzPts val="1600"/>
              <a:buChar char="○"/>
              <a:defRPr sz="1600"/>
            </a:lvl5pPr>
            <a:lvl6pPr indent="-330200" lvl="5" marL="2743200">
              <a:lnSpc>
                <a:spcPct val="100000"/>
              </a:lnSpc>
              <a:spcBef>
                <a:spcPts val="1000"/>
              </a:spcBef>
              <a:spcAft>
                <a:spcPts val="0"/>
              </a:spcAft>
              <a:buSzPts val="1600"/>
              <a:buChar char="■"/>
              <a:defRPr sz="1600"/>
            </a:lvl6pPr>
            <a:lvl7pPr indent="-330200" lvl="6" marL="3200400">
              <a:lnSpc>
                <a:spcPct val="100000"/>
              </a:lnSpc>
              <a:spcBef>
                <a:spcPts val="1000"/>
              </a:spcBef>
              <a:spcAft>
                <a:spcPts val="0"/>
              </a:spcAft>
              <a:buSzPts val="1600"/>
              <a:buChar char="●"/>
              <a:defRPr sz="1600"/>
            </a:lvl7pPr>
            <a:lvl8pPr indent="-330200" lvl="7" marL="3657600">
              <a:lnSpc>
                <a:spcPct val="100000"/>
              </a:lnSpc>
              <a:spcBef>
                <a:spcPts val="1000"/>
              </a:spcBef>
              <a:spcAft>
                <a:spcPts val="0"/>
              </a:spcAft>
              <a:buSzPts val="1600"/>
              <a:buChar char="○"/>
              <a:defRPr sz="1600"/>
            </a:lvl8pPr>
            <a:lvl9pPr indent="-330200" lvl="8" marL="4114800">
              <a:lnSpc>
                <a:spcPct val="100000"/>
              </a:lnSpc>
              <a:spcBef>
                <a:spcPts val="1000"/>
              </a:spcBef>
              <a:spcAft>
                <a:spcPts val="1000"/>
              </a:spcAft>
              <a:buSzPts val="1600"/>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 name="Google Shape;40;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 name="Google Shape;48;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9" name="Google Shape;49;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8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0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95.png"/><Relationship Id="rId4" Type="http://schemas.openxmlformats.org/officeDocument/2006/relationships/image" Target="../media/image9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11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hyperlink" Target="https://www.youtube.com/watch?v=4Bdc55j80l8"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91.png"/><Relationship Id="rId4" Type="http://schemas.openxmlformats.org/officeDocument/2006/relationships/image" Target="../media/image94.png"/><Relationship Id="rId5" Type="http://schemas.openxmlformats.org/officeDocument/2006/relationships/image" Target="../media/image93.png"/><Relationship Id="rId6" Type="http://schemas.openxmlformats.org/officeDocument/2006/relationships/image" Target="../media/image9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98.png"/><Relationship Id="rId4" Type="http://schemas.openxmlformats.org/officeDocument/2006/relationships/image" Target="../media/image100.png"/><Relationship Id="rId5" Type="http://schemas.openxmlformats.org/officeDocument/2006/relationships/image" Target="../media/image99.png"/><Relationship Id="rId6" Type="http://schemas.openxmlformats.org/officeDocument/2006/relationships/image" Target="../media/image10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hyperlink" Target="https://stats.stackexchange.com/questions/421935/what-exactly-are-keys-queries-and-values-in-attention-mechanisms" TargetMode="External"/></Relationships>
</file>

<file path=ppt/slides/_rels/slide119.xml.rels><?xml version="1.0" encoding="UTF-8" standalone="yes"?><Relationships xmlns="http://schemas.openxmlformats.org/package/2006/relationships"><Relationship Id="rId10" Type="http://schemas.openxmlformats.org/officeDocument/2006/relationships/image" Target="../media/image105.png"/><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5" Type="http://schemas.openxmlformats.org/officeDocument/2006/relationships/image" Target="../media/image119.png"/><Relationship Id="rId6" Type="http://schemas.openxmlformats.org/officeDocument/2006/relationships/image" Target="../media/image106.png"/><Relationship Id="rId7" Type="http://schemas.openxmlformats.org/officeDocument/2006/relationships/image" Target="../media/image108.png"/><Relationship Id="rId8"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1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14.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0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11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11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11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117.png"/><Relationship Id="rId4" Type="http://schemas.openxmlformats.org/officeDocument/2006/relationships/hyperlink" Target="https://gdcoder.com/what-is-an-n-gram-multichannel-convolutional-neural-network-for-text-classification/"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120.png"/><Relationship Id="rId4" Type="http://schemas.openxmlformats.org/officeDocument/2006/relationships/image" Target="../media/image12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12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2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slide" Target="/ppt/slides/slide150.xml"/><Relationship Id="rId4" Type="http://schemas.openxmlformats.org/officeDocument/2006/relationships/slide" Target="/ppt/slides/slide151.xml"/><Relationship Id="rId5" Type="http://schemas.openxmlformats.org/officeDocument/2006/relationships/slide" Target="/ppt/slides/slide152.xml"/><Relationship Id="rId6" Type="http://schemas.openxmlformats.org/officeDocument/2006/relationships/slide" Target="/ppt/slides/slide1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image" Target="../media/image12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slide" Target="/ppt/slides/slide156.xml"/><Relationship Id="rId4" Type="http://schemas.openxmlformats.org/officeDocument/2006/relationships/slide" Target="/ppt/slides/slide157.xml"/><Relationship Id="rId9" Type="http://schemas.openxmlformats.org/officeDocument/2006/relationships/slide" Target="/ppt/slides/slide162.xml"/><Relationship Id="rId5" Type="http://schemas.openxmlformats.org/officeDocument/2006/relationships/slide" Target="/ppt/slides/slide158.xml"/><Relationship Id="rId6" Type="http://schemas.openxmlformats.org/officeDocument/2006/relationships/slide" Target="/ppt/slides/slide159.xml"/><Relationship Id="rId7" Type="http://schemas.openxmlformats.org/officeDocument/2006/relationships/slide" Target="/ppt/slides/slide160.xml"/><Relationship Id="rId8" Type="http://schemas.openxmlformats.org/officeDocument/2006/relationships/slide" Target="/ppt/slides/slide16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 Id="rId3" Type="http://schemas.openxmlformats.org/officeDocument/2006/relationships/image" Target="../media/image131.png"/><Relationship Id="rId4" Type="http://schemas.openxmlformats.org/officeDocument/2006/relationships/image" Target="../media/image12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12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113.xml"/><Relationship Id="rId10" Type="http://schemas.openxmlformats.org/officeDocument/2006/relationships/slide" Target="/ppt/slides/slide109.xml"/><Relationship Id="rId13" Type="http://schemas.openxmlformats.org/officeDocument/2006/relationships/slide" Target="/ppt/slides/slide122.xml"/><Relationship Id="rId12" Type="http://schemas.openxmlformats.org/officeDocument/2006/relationships/slide" Target="/ppt/slides/slide120.xml"/><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slide" Target="/ppt/slides/slide34.xml"/><Relationship Id="rId4" Type="http://schemas.openxmlformats.org/officeDocument/2006/relationships/slide" Target="/ppt/slides/slide37.xml"/><Relationship Id="rId9" Type="http://schemas.openxmlformats.org/officeDocument/2006/relationships/slide" Target="/ppt/slides/slide98.xml"/><Relationship Id="rId5" Type="http://schemas.openxmlformats.org/officeDocument/2006/relationships/slide" Target="/ppt/slides/slide80.xml"/><Relationship Id="rId6" Type="http://schemas.openxmlformats.org/officeDocument/2006/relationships/slide" Target="/ppt/slides/slide87.xml"/><Relationship Id="rId7" Type="http://schemas.openxmlformats.org/officeDocument/2006/relationships/slide" Target="/ppt/slides/slide89.xml"/><Relationship Id="rId8" Type="http://schemas.openxmlformats.org/officeDocument/2006/relationships/slide" Target="/ppt/slides/slide9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hyperlink" Target="https://poorsql.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24.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21.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slide" Target="/ppt/slides/slide41.xml"/><Relationship Id="rId4" Type="http://schemas.openxmlformats.org/officeDocument/2006/relationships/slide" Target="/ppt/slides/slide46.xml"/><Relationship Id="rId5" Type="http://schemas.openxmlformats.org/officeDocument/2006/relationships/slide" Target="/ppt/slides/slide60.xml"/><Relationship Id="rId6" Type="http://schemas.openxmlformats.org/officeDocument/2006/relationships/slide" Target="/ppt/slides/slide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1" Type="http://schemas.openxmlformats.org/officeDocument/2006/relationships/slide" Target="/ppt/slides/slide55.xml"/><Relationship Id="rId10" Type="http://schemas.openxmlformats.org/officeDocument/2006/relationships/slide" Target="/ppt/slides/slide54.xml"/><Relationship Id="rId13" Type="http://schemas.openxmlformats.org/officeDocument/2006/relationships/slide" Target="/ppt/slides/slide57.xml"/><Relationship Id="rId12" Type="http://schemas.openxmlformats.org/officeDocument/2006/relationships/slide" Target="/ppt/slides/slide56.xml"/><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slide" Target="/ppt/slides/slide47.xml"/><Relationship Id="rId4" Type="http://schemas.openxmlformats.org/officeDocument/2006/relationships/slide" Target="/ppt/slides/slide48.xml"/><Relationship Id="rId9" Type="http://schemas.openxmlformats.org/officeDocument/2006/relationships/slide" Target="/ppt/slides/slide53.xml"/><Relationship Id="rId14" Type="http://schemas.openxmlformats.org/officeDocument/2006/relationships/slide" Target="/ppt/slides/slide58.xml"/><Relationship Id="rId5" Type="http://schemas.openxmlformats.org/officeDocument/2006/relationships/slide" Target="/ppt/slides/slide49.xml"/><Relationship Id="rId6" Type="http://schemas.openxmlformats.org/officeDocument/2006/relationships/slide" Target="/ppt/slides/slide50.xml"/><Relationship Id="rId7" Type="http://schemas.openxmlformats.org/officeDocument/2006/relationships/slide" Target="/ppt/slides/slide51.xml"/><Relationship Id="rId8" Type="http://schemas.openxmlformats.org/officeDocument/2006/relationships/slide" Target="/ppt/slides/slide5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slide" Target="/ppt/slides/slide61.xml"/><Relationship Id="rId4" Type="http://schemas.openxmlformats.org/officeDocument/2006/relationships/slide" Target="/ppt/slides/slide64.xml"/><Relationship Id="rId5" Type="http://schemas.openxmlformats.org/officeDocument/2006/relationships/slide" Target="/ppt/slides/slide65.xml"/><Relationship Id="rId6" Type="http://schemas.openxmlformats.org/officeDocument/2006/relationships/slide" Target="/ppt/slides/slide66.xml"/><Relationship Id="rId7" Type="http://schemas.openxmlformats.org/officeDocument/2006/relationships/slide" Target="/ppt/slides/slide6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65.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0.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slide" Target="/ppt/slides/slide70.xml"/><Relationship Id="rId4" Type="http://schemas.openxmlformats.org/officeDocument/2006/relationships/slide" Target="/ppt/slides/slide7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70.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73.png"/><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hyperlink" Target="https://www.youtube.com/watch?v=4qJaSmvhxi8"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68.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hyperlink" Target="https://scrumguides.org/docs/scrumguide/v2020/2020-Scrum-Guide-US.pdf" TargetMode="External"/><Relationship Id="rId4" Type="http://schemas.openxmlformats.org/officeDocument/2006/relationships/hyperlink" Target="https://www.guru99.com/agile-vs-scrum.ht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71.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hyperlink" Target="http://www.jstor.org/stable/2986305"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9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8.png"/><Relationship Id="rId7" Type="http://schemas.openxmlformats.org/officeDocument/2006/relationships/image" Target="../media/image8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81.png"/><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Science</a:t>
            </a:r>
            <a:endParaRPr/>
          </a:p>
          <a:p>
            <a:pPr indent="0" lvl="0" marL="0" rtl="0" algn="l">
              <a:spcBef>
                <a:spcPts val="0"/>
              </a:spcBef>
              <a:spcAft>
                <a:spcPts val="0"/>
              </a:spcAft>
              <a:buNone/>
            </a:pPr>
            <a:r>
              <a:rPr lang="en-GB"/>
              <a:t>General Notes</a:t>
            </a:r>
            <a:endParaRPr/>
          </a:p>
        </p:txBody>
      </p:sp>
      <p:sp>
        <p:nvSpPr>
          <p:cNvPr id="66" name="Google Shape;66;p13"/>
          <p:cNvSpPr txBox="1"/>
          <p:nvPr>
            <p:ph idx="1" type="subTitle"/>
          </p:nvPr>
        </p:nvSpPr>
        <p:spPr>
          <a:xfrm>
            <a:off x="311700" y="227361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Giuseppe Giametta</a:t>
            </a:r>
            <a:endParaRPr/>
          </a:p>
          <a:p>
            <a:pPr indent="0" lvl="0" marL="0" rtl="0" algn="l">
              <a:spcBef>
                <a:spcPts val="0"/>
              </a:spcBef>
              <a:spcAft>
                <a:spcPts val="0"/>
              </a:spcAft>
              <a:buNone/>
            </a:pPr>
            <a:r>
              <a:rPr b="1" lang="en-GB"/>
              <a:t>Data Scientist</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SELECT statement</a:t>
            </a:r>
            <a:endParaRPr/>
          </a:p>
        </p:txBody>
      </p:sp>
      <p:sp>
        <p:nvSpPr>
          <p:cNvPr id="120" name="Google Shape;120;p22"/>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980000"/>
                </a:solidFill>
                <a:latin typeface="Roboto Mono"/>
                <a:ea typeface="Roboto Mono"/>
                <a:cs typeface="Roboto Mono"/>
                <a:sym typeface="Roboto Mono"/>
              </a:rPr>
              <a:t>SELECT</a:t>
            </a:r>
            <a:r>
              <a:rPr lang="en-GB">
                <a:latin typeface="Roboto Mono"/>
                <a:ea typeface="Roboto Mono"/>
                <a:cs typeface="Roboto Mono"/>
                <a:sym typeface="Roboto Mono"/>
              </a:rPr>
              <a:t> product_name</a:t>
            </a:r>
            <a:endParaRPr>
              <a:latin typeface="Roboto Mono"/>
              <a:ea typeface="Roboto Mono"/>
              <a:cs typeface="Roboto Mono"/>
              <a:sym typeface="Roboto Mono"/>
            </a:endParaRPr>
          </a:p>
          <a:p>
            <a:pPr indent="0" lvl="0" marL="0" rtl="0" algn="l">
              <a:spcBef>
                <a:spcPts val="1000"/>
              </a:spcBef>
              <a:spcAft>
                <a:spcPts val="0"/>
              </a:spcAft>
              <a:buNone/>
            </a:pPr>
            <a:r>
              <a:rPr lang="en-GB">
                <a:solidFill>
                  <a:schemeClr val="accent5"/>
                </a:solidFill>
                <a:latin typeface="Roboto Mono"/>
                <a:ea typeface="Roboto Mono"/>
                <a:cs typeface="Roboto Mono"/>
                <a:sym typeface="Roboto Mono"/>
              </a:rPr>
              <a:t>FROM</a:t>
            </a:r>
            <a:r>
              <a:rPr lang="en-GB">
                <a:latin typeface="Roboto Mono"/>
                <a:ea typeface="Roboto Mono"/>
                <a:cs typeface="Roboto Mono"/>
                <a:sym typeface="Roboto Mono"/>
              </a:rPr>
              <a:t> products</a:t>
            </a:r>
            <a:endParaRPr>
              <a:latin typeface="Roboto Mono"/>
              <a:ea typeface="Roboto Mono"/>
              <a:cs typeface="Roboto Mono"/>
              <a:sym typeface="Roboto Mono"/>
            </a:endParaRPr>
          </a:p>
          <a:p>
            <a:pPr indent="0" lvl="0" marL="0" rtl="0" algn="l">
              <a:spcBef>
                <a:spcPts val="1000"/>
              </a:spcBef>
              <a:spcAft>
                <a:spcPts val="1000"/>
              </a:spcAft>
              <a:buNone/>
            </a:pPr>
            <a:r>
              <a:rPr lang="en-GB">
                <a:solidFill>
                  <a:srgbClr val="FF9900"/>
                </a:solidFill>
                <a:latin typeface="Roboto Mono"/>
                <a:ea typeface="Roboto Mono"/>
                <a:cs typeface="Roboto Mono"/>
                <a:sym typeface="Roboto Mono"/>
              </a:rPr>
              <a:t>LIMIT</a:t>
            </a:r>
            <a:r>
              <a:rPr lang="en-GB">
                <a:latin typeface="Roboto Mono"/>
                <a:ea typeface="Roboto Mono"/>
                <a:cs typeface="Roboto Mono"/>
                <a:sym typeface="Roboto Mono"/>
              </a:rPr>
              <a:t> n_rows</a:t>
            </a:r>
            <a:endParaRPr>
              <a:latin typeface="Roboto Mono"/>
              <a:ea typeface="Roboto Mono"/>
              <a:cs typeface="Roboto Mono"/>
              <a:sym typeface="Roboto Mono"/>
            </a:endParaRPr>
          </a:p>
        </p:txBody>
      </p:sp>
      <p:cxnSp>
        <p:nvCxnSpPr>
          <p:cNvPr id="121" name="Google Shape;121;p22"/>
          <p:cNvCxnSpPr/>
          <p:nvPr/>
        </p:nvCxnSpPr>
        <p:spPr>
          <a:xfrm>
            <a:off x="3027675" y="1752850"/>
            <a:ext cx="1894500" cy="37170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22"/>
          <p:cNvSpPr txBox="1"/>
          <p:nvPr/>
        </p:nvSpPr>
        <p:spPr>
          <a:xfrm>
            <a:off x="5302850" y="1859100"/>
            <a:ext cx="215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You can use asterisk to select all columns</a:t>
            </a:r>
            <a:endParaRPr>
              <a:latin typeface="Roboto"/>
              <a:ea typeface="Roboto"/>
              <a:cs typeface="Roboto"/>
              <a:sym typeface="Roboto"/>
            </a:endParaRPr>
          </a:p>
        </p:txBody>
      </p:sp>
      <p:cxnSp>
        <p:nvCxnSpPr>
          <p:cNvPr id="123" name="Google Shape;123;p22"/>
          <p:cNvCxnSpPr/>
          <p:nvPr/>
        </p:nvCxnSpPr>
        <p:spPr>
          <a:xfrm>
            <a:off x="2230925" y="2151250"/>
            <a:ext cx="1292400" cy="619800"/>
          </a:xfrm>
          <a:prstGeom prst="straightConnector1">
            <a:avLst/>
          </a:prstGeom>
          <a:noFill/>
          <a:ln cap="flat" cmpd="sng" w="9525">
            <a:solidFill>
              <a:schemeClr val="dk2"/>
            </a:solidFill>
            <a:prstDash val="solid"/>
            <a:round/>
            <a:headEnd len="med" w="med" type="none"/>
            <a:tailEnd len="med" w="med" type="triangle"/>
          </a:ln>
        </p:spPr>
      </p:cxnSp>
      <p:sp>
        <p:nvSpPr>
          <p:cNvPr id="124" name="Google Shape;124;p22"/>
          <p:cNvSpPr txBox="1"/>
          <p:nvPr/>
        </p:nvSpPr>
        <p:spPr>
          <a:xfrm>
            <a:off x="3638500" y="2571750"/>
            <a:ext cx="154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Table from which </a:t>
            </a:r>
            <a:r>
              <a:rPr lang="en-GB">
                <a:latin typeface="Roboto"/>
                <a:ea typeface="Roboto"/>
                <a:cs typeface="Roboto"/>
                <a:sym typeface="Roboto"/>
              </a:rPr>
              <a:t>retrieve</a:t>
            </a:r>
            <a:r>
              <a:rPr lang="en-GB">
                <a:latin typeface="Roboto"/>
                <a:ea typeface="Roboto"/>
                <a:cs typeface="Roboto"/>
                <a:sym typeface="Roboto"/>
              </a:rPr>
              <a:t> the data</a:t>
            </a:r>
            <a:endParaRPr>
              <a:latin typeface="Roboto"/>
              <a:ea typeface="Roboto"/>
              <a:cs typeface="Roboto"/>
              <a:sym typeface="Roboto"/>
            </a:endParaRPr>
          </a:p>
        </p:txBody>
      </p:sp>
      <p:cxnSp>
        <p:nvCxnSpPr>
          <p:cNvPr id="125" name="Google Shape;125;p22"/>
          <p:cNvCxnSpPr/>
          <p:nvPr/>
        </p:nvCxnSpPr>
        <p:spPr>
          <a:xfrm>
            <a:off x="1965325" y="2576175"/>
            <a:ext cx="531300" cy="956100"/>
          </a:xfrm>
          <a:prstGeom prst="straightConnector1">
            <a:avLst/>
          </a:prstGeom>
          <a:noFill/>
          <a:ln cap="flat" cmpd="sng" w="9525">
            <a:solidFill>
              <a:schemeClr val="dk2"/>
            </a:solidFill>
            <a:prstDash val="solid"/>
            <a:round/>
            <a:headEnd len="med" w="med" type="none"/>
            <a:tailEnd len="med" w="med" type="triangle"/>
          </a:ln>
        </p:spPr>
      </p:cxnSp>
      <p:sp>
        <p:nvSpPr>
          <p:cNvPr id="126" name="Google Shape;126;p22"/>
          <p:cNvSpPr txBox="1"/>
          <p:nvPr/>
        </p:nvSpPr>
        <p:spPr>
          <a:xfrm>
            <a:off x="2638150" y="3620800"/>
            <a:ext cx="129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Limit the number of rows to show</a:t>
            </a:r>
            <a:endParaRPr>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1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Basic notation</a:t>
            </a:r>
            <a:endParaRPr/>
          </a:p>
        </p:txBody>
      </p:sp>
      <p:sp>
        <p:nvSpPr>
          <p:cNvPr id="800" name="Google Shape;800;p112"/>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i="1" lang="en-GB"/>
              <a:t>t</a:t>
            </a:r>
            <a:r>
              <a:rPr lang="en-GB"/>
              <a:t> = 1,2,3, … is the index denoting the time period of interest</a:t>
            </a:r>
            <a:endParaRPr/>
          </a:p>
          <a:p>
            <a:pPr indent="-330200" lvl="0" marL="457200" rtl="0" algn="l">
              <a:spcBef>
                <a:spcPts val="0"/>
              </a:spcBef>
              <a:spcAft>
                <a:spcPts val="0"/>
              </a:spcAft>
              <a:buSzPts val="1600"/>
              <a:buChar char="●"/>
            </a:pPr>
            <a:r>
              <a:rPr lang="en-GB"/>
              <a:t>F</a:t>
            </a:r>
            <a:r>
              <a:rPr baseline="-25000" lang="en-GB"/>
              <a:t>t </a:t>
            </a:r>
            <a:r>
              <a:rPr lang="en-GB"/>
              <a:t>is the forecasted value for time </a:t>
            </a:r>
            <a:r>
              <a:rPr i="1" lang="en-GB"/>
              <a:t>t</a:t>
            </a:r>
            <a:endParaRPr i="1"/>
          </a:p>
          <a:p>
            <a:pPr indent="-330200" lvl="0" marL="457200" rtl="0" algn="l">
              <a:spcBef>
                <a:spcPts val="0"/>
              </a:spcBef>
              <a:spcAft>
                <a:spcPts val="0"/>
              </a:spcAft>
              <a:buSzPts val="1600"/>
              <a:buChar char="●"/>
            </a:pPr>
            <a:r>
              <a:rPr lang="en-GB"/>
              <a:t>e</a:t>
            </a:r>
            <a:r>
              <a:rPr baseline="-25000" lang="en-GB"/>
              <a:t>t</a:t>
            </a:r>
            <a:r>
              <a:rPr lang="en-GB"/>
              <a:t> is the forecast error for time period t, which is the difference between the </a:t>
            </a:r>
            <a:r>
              <a:rPr lang="en-GB"/>
              <a:t>actual</a:t>
            </a:r>
            <a:r>
              <a:rPr lang="en-GB"/>
              <a:t> value and the </a:t>
            </a:r>
            <a:r>
              <a:rPr lang="en-GB"/>
              <a:t>forecast</a:t>
            </a:r>
            <a:r>
              <a:rPr lang="en-GB"/>
              <a:t> at time t.</a:t>
            </a:r>
            <a:endParaRPr/>
          </a:p>
          <a:p>
            <a:pPr indent="-330200" lvl="0" marL="457200" rtl="0" algn="l">
              <a:spcBef>
                <a:spcPts val="0"/>
              </a:spcBef>
              <a:spcAft>
                <a:spcPts val="0"/>
              </a:spcAft>
              <a:buSzPts val="1600"/>
              <a:buChar char="●"/>
            </a:pPr>
            <a:r>
              <a:rPr lang="en-GB"/>
              <a:t>K is the number of periods ahead that we must forecast (Horizon).</a:t>
            </a:r>
            <a:endParaRPr/>
          </a:p>
          <a:p>
            <a:pPr indent="-330200" lvl="1" marL="914400" rtl="0" algn="l">
              <a:spcBef>
                <a:spcPts val="0"/>
              </a:spcBef>
              <a:spcAft>
                <a:spcPts val="0"/>
              </a:spcAft>
              <a:buSzPts val="1600"/>
              <a:buChar char="○"/>
            </a:pPr>
            <a:r>
              <a:rPr lang="en-GB"/>
              <a:t>Large horizon implies that the forecast context will likely change.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1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Feature Engineering</a:t>
            </a:r>
            <a:endParaRPr/>
          </a:p>
        </p:txBody>
      </p:sp>
      <p:sp>
        <p:nvSpPr>
          <p:cNvPr id="806" name="Google Shape;806;p113"/>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GB"/>
              <a:t>Date time features:</a:t>
            </a:r>
            <a:r>
              <a:rPr lang="en-GB"/>
              <a:t> components of the time step.</a:t>
            </a:r>
            <a:endParaRPr/>
          </a:p>
          <a:p>
            <a:pPr indent="-330200" lvl="0" marL="457200" rtl="0" algn="l">
              <a:spcBef>
                <a:spcPts val="0"/>
              </a:spcBef>
              <a:spcAft>
                <a:spcPts val="0"/>
              </a:spcAft>
              <a:buSzPts val="1600"/>
              <a:buChar char="●"/>
            </a:pPr>
            <a:r>
              <a:rPr b="1" lang="en-GB"/>
              <a:t>Lag Features:</a:t>
            </a:r>
            <a:r>
              <a:rPr lang="en-GB"/>
              <a:t> values at prior time steps.</a:t>
            </a:r>
            <a:endParaRPr/>
          </a:p>
          <a:p>
            <a:pPr indent="-330200" lvl="0" marL="457200" rtl="0" algn="l">
              <a:spcBef>
                <a:spcPts val="0"/>
              </a:spcBef>
              <a:spcAft>
                <a:spcPts val="0"/>
              </a:spcAft>
              <a:buSzPts val="1600"/>
              <a:buChar char="●"/>
            </a:pPr>
            <a:r>
              <a:rPr b="1" lang="en-GB"/>
              <a:t>Window Features:</a:t>
            </a:r>
            <a:r>
              <a:rPr lang="en-GB"/>
              <a:t> summary of values over a fixed window</a:t>
            </a:r>
            <a:endParaRPr/>
          </a:p>
          <a:p>
            <a:pPr indent="-330200" lvl="1" marL="914400" rtl="0" algn="l">
              <a:spcBef>
                <a:spcPts val="0"/>
              </a:spcBef>
              <a:spcAft>
                <a:spcPts val="0"/>
              </a:spcAft>
              <a:buSzPts val="1600"/>
              <a:buChar char="○"/>
            </a:pPr>
            <a:r>
              <a:rPr b="1" lang="en-GB"/>
              <a:t>Rolling Window:</a:t>
            </a:r>
            <a:r>
              <a:rPr lang="en-GB"/>
              <a:t> fixed, add a summary of the values at previous time steps</a:t>
            </a:r>
            <a:endParaRPr/>
          </a:p>
          <a:p>
            <a:pPr indent="-330200" lvl="1" marL="914400" rtl="0" algn="l">
              <a:spcBef>
                <a:spcPts val="0"/>
              </a:spcBef>
              <a:spcAft>
                <a:spcPts val="0"/>
              </a:spcAft>
              <a:buSzPts val="1600"/>
              <a:buChar char="○"/>
            </a:pPr>
            <a:r>
              <a:rPr b="1" lang="en-GB"/>
              <a:t>Expanding Window:</a:t>
            </a:r>
            <a:r>
              <a:rPr lang="en-GB"/>
              <a:t> increasing, summary of values which increase (maximum till date x).</a:t>
            </a:r>
            <a:endParaRPr/>
          </a:p>
        </p:txBody>
      </p:sp>
      <p:sp>
        <p:nvSpPr>
          <p:cNvPr id="807" name="Google Shape;807;p113"/>
          <p:cNvSpPr txBox="1"/>
          <p:nvPr/>
        </p:nvSpPr>
        <p:spPr>
          <a:xfrm>
            <a:off x="311725" y="3390600"/>
            <a:ext cx="8642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urier New"/>
              <a:buChar char="●"/>
            </a:pPr>
            <a:r>
              <a:rPr b="1" lang="en-GB">
                <a:latin typeface="Courier New"/>
                <a:ea typeface="Courier New"/>
                <a:cs typeface="Courier New"/>
                <a:sym typeface="Courier New"/>
              </a:rPr>
              <a:t>features['lag1'] = dataframe['births'].shift(1)</a:t>
            </a:r>
            <a:r>
              <a:rPr lang="en-GB">
                <a:latin typeface="Courier New"/>
                <a:ea typeface="Courier New"/>
                <a:cs typeface="Courier New"/>
                <a:sym typeface="Courier New"/>
              </a:rPr>
              <a:t> ## 1 timestep before</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b="1" lang="en-GB">
                <a:latin typeface="Courier New"/>
                <a:ea typeface="Courier New"/>
                <a:cs typeface="Courier New"/>
                <a:sym typeface="Courier New"/>
              </a:rPr>
              <a:t>features['roll_mean'] = dataframe['births'].rolling(window=2).mean()</a:t>
            </a:r>
            <a:r>
              <a:rPr lang="en-GB">
                <a:latin typeface="Courier New"/>
                <a:ea typeface="Courier New"/>
                <a:cs typeface="Courier New"/>
                <a:sym typeface="Courier New"/>
              </a:rPr>
              <a:t> ## mean between actual value and the previous one</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b="1" lang="en-GB">
                <a:latin typeface="Courier New"/>
                <a:ea typeface="Courier New"/>
                <a:cs typeface="Courier New"/>
                <a:sym typeface="Courier New"/>
              </a:rPr>
              <a:t>Features[‘expand_ma’] = dataframe['births'].expanding().max()</a:t>
            </a:r>
            <a:r>
              <a:rPr lang="en-GB">
                <a:latin typeface="Courier New"/>
                <a:ea typeface="Courier New"/>
                <a:cs typeface="Courier New"/>
                <a:sym typeface="Courier New"/>
              </a:rPr>
              <a:t> ## max value till the actual timestep</a:t>
            </a:r>
            <a:endParaRPr>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Resampling</a:t>
            </a:r>
            <a:endParaRPr/>
          </a:p>
        </p:txBody>
      </p:sp>
      <p:sp>
        <p:nvSpPr>
          <p:cNvPr id="813" name="Google Shape;813;p114"/>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Change</a:t>
            </a:r>
            <a:r>
              <a:rPr lang="en-GB"/>
              <a:t> the frequency of the data</a:t>
            </a:r>
            <a:endParaRPr/>
          </a:p>
          <a:p>
            <a:pPr indent="-330200" lvl="1" marL="914400" rtl="0" algn="l">
              <a:spcBef>
                <a:spcPts val="0"/>
              </a:spcBef>
              <a:spcAft>
                <a:spcPts val="0"/>
              </a:spcAft>
              <a:buSzPts val="1600"/>
              <a:buChar char="○"/>
            </a:pPr>
            <a:r>
              <a:rPr b="1" lang="en-GB"/>
              <a:t>Upsampling:</a:t>
            </a:r>
            <a:r>
              <a:rPr lang="en-GB"/>
              <a:t> increase the frequency of the data (from the months to date)</a:t>
            </a:r>
            <a:endParaRPr/>
          </a:p>
          <a:p>
            <a:pPr indent="-330200" lvl="1" marL="914400" rtl="0" algn="l">
              <a:spcBef>
                <a:spcPts val="0"/>
              </a:spcBef>
              <a:spcAft>
                <a:spcPts val="0"/>
              </a:spcAft>
              <a:buSzPts val="1600"/>
              <a:buChar char="○"/>
            </a:pPr>
            <a:r>
              <a:rPr b="1" lang="en-GB"/>
              <a:t>Downsampling:</a:t>
            </a:r>
            <a:r>
              <a:rPr lang="en-GB"/>
              <a:t> decrease the frequency of the data (from day to months)</a:t>
            </a:r>
            <a:endParaRPr/>
          </a:p>
          <a:p>
            <a:pPr indent="-330200" lvl="0" marL="457200" rtl="0" algn="l">
              <a:spcBef>
                <a:spcPts val="0"/>
              </a:spcBef>
              <a:spcAft>
                <a:spcPts val="0"/>
              </a:spcAft>
              <a:buSzPts val="1600"/>
              <a:buChar char="●"/>
            </a:pPr>
            <a:r>
              <a:rPr lang="en-GB"/>
              <a:t>In both the case the data are invented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Autocorrelation</a:t>
            </a:r>
            <a:endParaRPr/>
          </a:p>
        </p:txBody>
      </p:sp>
      <p:sp>
        <p:nvSpPr>
          <p:cNvPr id="819" name="Google Shape;819;p115"/>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It shows the properties of time series data</a:t>
            </a:r>
            <a:endParaRPr/>
          </a:p>
          <a:p>
            <a:pPr indent="-330200" lvl="1" marL="914400" rtl="0" algn="l">
              <a:spcBef>
                <a:spcPts val="0"/>
              </a:spcBef>
              <a:spcAft>
                <a:spcPts val="0"/>
              </a:spcAft>
              <a:buSzPts val="1600"/>
              <a:buChar char="○"/>
            </a:pPr>
            <a:r>
              <a:rPr lang="en-GB"/>
              <a:t>It </a:t>
            </a:r>
            <a:r>
              <a:rPr lang="en-GB"/>
              <a:t>is designed to show whether the elements of a time series are positively correlated, negatively correlated, or independent of each other.</a:t>
            </a:r>
            <a:r>
              <a:rPr lang="en-GB"/>
              <a:t> </a:t>
            </a:r>
            <a:endParaRPr/>
          </a:p>
          <a:p>
            <a:pPr indent="-330200" lvl="0" marL="457200" rtl="0" algn="l">
              <a:spcBef>
                <a:spcPts val="0"/>
              </a:spcBef>
              <a:spcAft>
                <a:spcPts val="0"/>
              </a:spcAft>
              <a:buSzPts val="1600"/>
              <a:buChar char="●"/>
            </a:pPr>
            <a:r>
              <a:rPr lang="en-GB"/>
              <a:t>The horizontal axis of an autocorrelation plot shows the size of the lag between the elements of the time series.</a:t>
            </a:r>
            <a:endParaRPr/>
          </a:p>
          <a:p>
            <a:pPr indent="-330200" lvl="0" marL="457200" rtl="0" algn="l">
              <a:spcBef>
                <a:spcPts val="0"/>
              </a:spcBef>
              <a:spcAft>
                <a:spcPts val="0"/>
              </a:spcAft>
              <a:buSzPts val="1600"/>
              <a:buChar char="●"/>
            </a:pPr>
            <a:r>
              <a:rPr lang="en-GB"/>
              <a:t>The vertical axis shows the value of the autocorrelation function (acf) ranging from -1 to 1.</a:t>
            </a:r>
            <a:endParaRPr/>
          </a:p>
        </p:txBody>
      </p:sp>
      <p:pic>
        <p:nvPicPr>
          <p:cNvPr id="820" name="Google Shape;820;p115"/>
          <p:cNvPicPr preferRelativeResize="0"/>
          <p:nvPr/>
        </p:nvPicPr>
        <p:blipFill>
          <a:blip r:embed="rId3">
            <a:alphaModFix/>
          </a:blip>
          <a:stretch>
            <a:fillRect/>
          </a:stretch>
        </p:blipFill>
        <p:spPr>
          <a:xfrm>
            <a:off x="3305250" y="3342675"/>
            <a:ext cx="2154974" cy="1610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Transformations</a:t>
            </a:r>
            <a:endParaRPr/>
          </a:p>
        </p:txBody>
      </p:sp>
      <p:sp>
        <p:nvSpPr>
          <p:cNvPr id="826" name="Google Shape;826;p11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fontScale="85000" lnSpcReduction="20000"/>
          </a:bodyPr>
          <a:lstStyle/>
          <a:p>
            <a:pPr indent="-314960" lvl="0" marL="457200" rtl="0" algn="l">
              <a:spcBef>
                <a:spcPts val="0"/>
              </a:spcBef>
              <a:spcAft>
                <a:spcPts val="0"/>
              </a:spcAft>
              <a:buSzPct val="100000"/>
              <a:buChar char="●"/>
            </a:pPr>
            <a:r>
              <a:rPr lang="en-GB"/>
              <a:t>Changing scales</a:t>
            </a:r>
            <a:endParaRPr/>
          </a:p>
          <a:p>
            <a:pPr indent="-314960" lvl="1" marL="914400" rtl="0" algn="l">
              <a:spcBef>
                <a:spcPts val="0"/>
              </a:spcBef>
              <a:spcAft>
                <a:spcPts val="0"/>
              </a:spcAft>
              <a:buSzPct val="100000"/>
              <a:buChar char="○"/>
            </a:pPr>
            <a:r>
              <a:rPr lang="en-GB"/>
              <a:t>If our data have an exponential trend we can compute the log of the data in order to get a linear trend (some model perform well with linear trend)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4960" lvl="0" marL="457200" rtl="0" algn="l">
              <a:spcBef>
                <a:spcPts val="1000"/>
              </a:spcBef>
              <a:spcAft>
                <a:spcPts val="0"/>
              </a:spcAft>
              <a:buSzPct val="100000"/>
              <a:buChar char="●"/>
            </a:pPr>
            <a:r>
              <a:rPr lang="en-GB"/>
              <a:t>Moving Average</a:t>
            </a:r>
            <a:endParaRPr/>
          </a:p>
          <a:p>
            <a:pPr indent="-314960" lvl="1" marL="914400" rtl="0" algn="l">
              <a:spcBef>
                <a:spcPts val="0"/>
              </a:spcBef>
              <a:spcAft>
                <a:spcPts val="0"/>
              </a:spcAft>
              <a:buSzPct val="100000"/>
              <a:buChar char="○"/>
            </a:pPr>
            <a:r>
              <a:rPr lang="en-GB"/>
              <a:t>Creating new series where values are averages of the raw observations</a:t>
            </a:r>
            <a:endParaRPr/>
          </a:p>
          <a:p>
            <a:pPr indent="-314960" lvl="1" marL="914400" rtl="0" algn="l">
              <a:spcBef>
                <a:spcPts val="0"/>
              </a:spcBef>
              <a:spcAft>
                <a:spcPts val="0"/>
              </a:spcAft>
              <a:buSzPct val="100000"/>
              <a:buChar char="○"/>
            </a:pPr>
            <a:r>
              <a:rPr lang="en-GB"/>
              <a:t>It can be used to eliminate the noise in the data</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4960" lvl="0" marL="457200" rtl="0" algn="l">
              <a:spcBef>
                <a:spcPts val="1000"/>
              </a:spcBef>
              <a:spcAft>
                <a:spcPts val="0"/>
              </a:spcAft>
              <a:buSzPct val="100000"/>
              <a:buChar char="●"/>
            </a:pPr>
            <a:r>
              <a:rPr lang="en-GB"/>
              <a:t>Simple exponential smoothing</a:t>
            </a:r>
            <a:endParaRPr/>
          </a:p>
          <a:p>
            <a:pPr indent="-314960" lvl="1" marL="914400" rtl="0" algn="l">
              <a:spcBef>
                <a:spcPts val="0"/>
              </a:spcBef>
              <a:spcAft>
                <a:spcPts val="0"/>
              </a:spcAft>
              <a:buSzPct val="100000"/>
              <a:buChar char="○"/>
            </a:pPr>
            <a:r>
              <a:rPr lang="en-GB"/>
              <a:t>Weighted average of the values</a:t>
            </a:r>
            <a:endParaRPr/>
          </a:p>
          <a:p>
            <a:pPr indent="-314960" lvl="1" marL="914400" rtl="0" algn="l">
              <a:spcBef>
                <a:spcPts val="0"/>
              </a:spcBef>
              <a:spcAft>
                <a:spcPts val="0"/>
              </a:spcAft>
              <a:buSzPct val="100000"/>
              <a:buFont typeface="Roboto Mono"/>
              <a:buChar char="○"/>
            </a:pPr>
            <a:r>
              <a:rPr lang="en-GB">
                <a:latin typeface="Roboto Mono"/>
                <a:ea typeface="Roboto Mono"/>
                <a:cs typeface="Roboto Mono"/>
                <a:sym typeface="Roboto Mono"/>
              </a:rPr>
              <a:t>F(t+1) = </a:t>
            </a:r>
            <a:r>
              <a:rPr lang="en-GB">
                <a:latin typeface="Roboto Mono"/>
                <a:ea typeface="Roboto Mono"/>
                <a:cs typeface="Roboto Mono"/>
                <a:sym typeface="Roboto Mono"/>
              </a:rPr>
              <a:t>𝞪</a:t>
            </a:r>
            <a:r>
              <a:rPr lang="en-GB">
                <a:latin typeface="Roboto Mono"/>
                <a:ea typeface="Roboto Mono"/>
                <a:cs typeface="Roboto Mono"/>
                <a:sym typeface="Roboto Mono"/>
              </a:rPr>
              <a:t> * y(t) + </a:t>
            </a:r>
            <a:r>
              <a:rPr lang="en-GB">
                <a:latin typeface="Roboto Mono"/>
                <a:ea typeface="Roboto Mono"/>
                <a:cs typeface="Roboto Mono"/>
                <a:sym typeface="Roboto Mono"/>
              </a:rPr>
              <a:t>𝞪</a:t>
            </a:r>
            <a:r>
              <a:rPr lang="en-GB">
                <a:latin typeface="Roboto Mono"/>
                <a:ea typeface="Roboto Mono"/>
                <a:cs typeface="Roboto Mono"/>
                <a:sym typeface="Roboto Mono"/>
              </a:rPr>
              <a:t>* (1 - </a:t>
            </a:r>
            <a:r>
              <a:rPr lang="en-GB">
                <a:latin typeface="Roboto Mono"/>
                <a:ea typeface="Roboto Mono"/>
                <a:cs typeface="Roboto Mono"/>
                <a:sym typeface="Roboto Mono"/>
              </a:rPr>
              <a:t>𝞪</a:t>
            </a:r>
            <a:r>
              <a:rPr lang="en-GB">
                <a:latin typeface="Roboto Mono"/>
                <a:ea typeface="Roboto Mono"/>
                <a:cs typeface="Roboto Mono"/>
                <a:sym typeface="Roboto Mono"/>
              </a:rPr>
              <a:t>) y(t-1) + </a:t>
            </a:r>
            <a:r>
              <a:rPr lang="en-GB">
                <a:latin typeface="Roboto Mono"/>
                <a:ea typeface="Roboto Mono"/>
                <a:cs typeface="Roboto Mono"/>
                <a:sym typeface="Roboto Mono"/>
              </a:rPr>
              <a:t>𝞪</a:t>
            </a:r>
            <a:r>
              <a:rPr lang="en-GB">
                <a:latin typeface="Roboto Mono"/>
                <a:ea typeface="Roboto Mono"/>
                <a:cs typeface="Roboto Mono"/>
                <a:sym typeface="Roboto Mono"/>
              </a:rPr>
              <a:t> * (1 - </a:t>
            </a:r>
            <a:r>
              <a:rPr lang="en-GB">
                <a:latin typeface="Roboto Mono"/>
                <a:ea typeface="Roboto Mono"/>
                <a:cs typeface="Roboto Mono"/>
                <a:sym typeface="Roboto Mono"/>
              </a:rPr>
              <a:t>𝞪</a:t>
            </a:r>
            <a:r>
              <a:rPr lang="en-GB">
                <a:latin typeface="Roboto Mono"/>
                <a:ea typeface="Roboto Mono"/>
                <a:cs typeface="Roboto Mono"/>
                <a:sym typeface="Roboto Mono"/>
              </a:rPr>
              <a:t>)^2y(t-2) + ...</a:t>
            </a:r>
            <a:endParaRPr>
              <a:latin typeface="Roboto Mono"/>
              <a:ea typeface="Roboto Mono"/>
              <a:cs typeface="Roboto Mono"/>
              <a:sym typeface="Roboto Mono"/>
            </a:endParaRPr>
          </a:p>
        </p:txBody>
      </p:sp>
      <p:pic>
        <p:nvPicPr>
          <p:cNvPr id="827" name="Google Shape;827;p116"/>
          <p:cNvPicPr preferRelativeResize="0"/>
          <p:nvPr/>
        </p:nvPicPr>
        <p:blipFill>
          <a:blip r:embed="rId3">
            <a:alphaModFix/>
          </a:blip>
          <a:stretch>
            <a:fillRect/>
          </a:stretch>
        </p:blipFill>
        <p:spPr>
          <a:xfrm>
            <a:off x="7499500" y="2763963"/>
            <a:ext cx="1473727" cy="86477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Randomness</a:t>
            </a:r>
            <a:endParaRPr/>
          </a:p>
        </p:txBody>
      </p:sp>
      <p:sp>
        <p:nvSpPr>
          <p:cNvPr id="833" name="Google Shape;833;p117"/>
          <p:cNvSpPr txBox="1"/>
          <p:nvPr>
            <p:ph idx="1" type="body"/>
          </p:nvPr>
        </p:nvSpPr>
        <p:spPr>
          <a:xfrm>
            <a:off x="370475" y="1516350"/>
            <a:ext cx="8322600" cy="982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White noise:  the series is completely random</a:t>
            </a:r>
            <a:endParaRPr/>
          </a:p>
          <a:p>
            <a:pPr indent="-330200" lvl="0" marL="457200" rtl="0" algn="l">
              <a:spcBef>
                <a:spcPts val="0"/>
              </a:spcBef>
              <a:spcAft>
                <a:spcPts val="0"/>
              </a:spcAft>
              <a:buSzPts val="1600"/>
              <a:buChar char="●"/>
            </a:pPr>
            <a:r>
              <a:rPr lang="en-GB"/>
              <a:t>Random Walk: only the previous step is significant for the predicting the next values</a:t>
            </a:r>
            <a:endParaRPr/>
          </a:p>
          <a:p>
            <a:pPr indent="-330200" lvl="1" marL="914400" rtl="0" algn="l">
              <a:spcBef>
                <a:spcPts val="0"/>
              </a:spcBef>
              <a:spcAft>
                <a:spcPts val="0"/>
              </a:spcAft>
              <a:buSzPts val="1600"/>
              <a:buChar char="○"/>
            </a:pPr>
            <a:r>
              <a:rPr lang="en-GB"/>
              <a:t>Naive models gives the best results.</a:t>
            </a:r>
            <a:endParaRPr/>
          </a:p>
        </p:txBody>
      </p:sp>
      <p:sp>
        <p:nvSpPr>
          <p:cNvPr id="834" name="Google Shape;834;p117"/>
          <p:cNvSpPr txBox="1"/>
          <p:nvPr/>
        </p:nvSpPr>
        <p:spPr>
          <a:xfrm>
            <a:off x="1040000" y="2480175"/>
            <a:ext cx="549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Mono"/>
                <a:ea typeface="Roboto Mono"/>
                <a:cs typeface="Roboto Mono"/>
                <a:sym typeface="Roboto Mono"/>
              </a:rPr>
              <a:t>X(t) = X(t-1) + Z(t)  where </a:t>
            </a:r>
            <a:r>
              <a:rPr lang="en-GB">
                <a:latin typeface="Roboto Mono"/>
                <a:ea typeface="Roboto Mono"/>
                <a:cs typeface="Roboto Mono"/>
                <a:sym typeface="Roboto Mono"/>
              </a:rPr>
              <a:t>Z(t) ~ Normal(𝜇, σ^2</a:t>
            </a:r>
            <a:r>
              <a:rPr lang="en-GB">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rPr lang="en-GB">
                <a:latin typeface="Roboto Mono"/>
                <a:ea typeface="Roboto Mono"/>
                <a:cs typeface="Roboto Mono"/>
                <a:sym typeface="Roboto Mono"/>
              </a:rPr>
              <a:t> </a:t>
            </a:r>
            <a:endParaRPr>
              <a:latin typeface="Roboto Mono"/>
              <a:ea typeface="Roboto Mono"/>
              <a:cs typeface="Roboto Mono"/>
              <a:sym typeface="Roboto Mono"/>
            </a:endParaRPr>
          </a:p>
        </p:txBody>
      </p:sp>
      <p:sp>
        <p:nvSpPr>
          <p:cNvPr id="835" name="Google Shape;835;p117"/>
          <p:cNvSpPr txBox="1"/>
          <p:nvPr/>
        </p:nvSpPr>
        <p:spPr>
          <a:xfrm>
            <a:off x="4434050" y="2587875"/>
            <a:ext cx="31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36" name="Google Shape;836;p117"/>
          <p:cNvSpPr txBox="1"/>
          <p:nvPr/>
        </p:nvSpPr>
        <p:spPr>
          <a:xfrm>
            <a:off x="515950" y="3257025"/>
            <a:ext cx="569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A random walk is not a stationary time series and the acf will shows high correlation even for more lag steps back.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So how do we transform it into a stationary time series?</a:t>
            </a:r>
            <a:endParaRPr>
              <a:latin typeface="Roboto"/>
              <a:ea typeface="Roboto"/>
              <a:cs typeface="Roboto"/>
              <a:sym typeface="Roboto"/>
            </a:endParaRPr>
          </a:p>
        </p:txBody>
      </p:sp>
      <p:pic>
        <p:nvPicPr>
          <p:cNvPr id="837" name="Google Shape;837;p117"/>
          <p:cNvPicPr preferRelativeResize="0"/>
          <p:nvPr/>
        </p:nvPicPr>
        <p:blipFill>
          <a:blip r:embed="rId3">
            <a:alphaModFix/>
          </a:blip>
          <a:stretch>
            <a:fillRect/>
          </a:stretch>
        </p:blipFill>
        <p:spPr>
          <a:xfrm>
            <a:off x="6322001" y="2217025"/>
            <a:ext cx="2749425" cy="1971124"/>
          </a:xfrm>
          <a:prstGeom prst="rect">
            <a:avLst/>
          </a:prstGeom>
          <a:noFill/>
          <a:ln>
            <a:noFill/>
          </a:ln>
        </p:spPr>
      </p:pic>
      <p:sp>
        <p:nvSpPr>
          <p:cNvPr id="838" name="Google Shape;838;p117"/>
          <p:cNvSpPr txBox="1"/>
          <p:nvPr/>
        </p:nvSpPr>
        <p:spPr>
          <a:xfrm>
            <a:off x="540150" y="4071275"/>
            <a:ext cx="522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If we consider the previous formula we could obtain:</a:t>
            </a:r>
            <a:endParaRPr>
              <a:latin typeface="Roboto"/>
              <a:ea typeface="Roboto"/>
              <a:cs typeface="Roboto"/>
              <a:sym typeface="Roboto"/>
            </a:endParaRPr>
          </a:p>
          <a:p>
            <a:pPr indent="0" lvl="0" marL="0" rtl="0" algn="l">
              <a:spcBef>
                <a:spcPts val="0"/>
              </a:spcBef>
              <a:spcAft>
                <a:spcPts val="0"/>
              </a:spcAft>
              <a:buNone/>
            </a:pPr>
            <a:r>
              <a:rPr lang="en-GB">
                <a:latin typeface="Roboto Mono"/>
                <a:ea typeface="Roboto Mono"/>
                <a:cs typeface="Roboto Mono"/>
                <a:sym typeface="Roboto Mono"/>
              </a:rPr>
              <a:t>X(t) - X(t-1) = Z(t) </a:t>
            </a:r>
            <a:r>
              <a:rPr lang="en-GB">
                <a:latin typeface="Roboto"/>
                <a:ea typeface="Roboto"/>
                <a:cs typeface="Roboto"/>
                <a:sym typeface="Roboto"/>
              </a:rPr>
              <a:t>which is stationary.</a:t>
            </a:r>
            <a:endParaRPr>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Time series decomposition</a:t>
            </a:r>
            <a:endParaRPr/>
          </a:p>
        </p:txBody>
      </p:sp>
      <p:sp>
        <p:nvSpPr>
          <p:cNvPr id="844" name="Google Shape;844;p118"/>
          <p:cNvSpPr txBox="1"/>
          <p:nvPr>
            <p:ph idx="1" type="body"/>
          </p:nvPr>
        </p:nvSpPr>
        <p:spPr>
          <a:xfrm>
            <a:off x="370475" y="1516350"/>
            <a:ext cx="8322600" cy="3360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Each Time series can be decomposed into 4 components:</a:t>
            </a:r>
            <a:endParaRPr/>
          </a:p>
          <a:p>
            <a:pPr indent="457200" lvl="0" marL="0" rtl="0" algn="l">
              <a:spcBef>
                <a:spcPts val="1000"/>
              </a:spcBef>
              <a:spcAft>
                <a:spcPts val="0"/>
              </a:spcAft>
              <a:buNone/>
            </a:pPr>
            <a:r>
              <a:rPr lang="en-GB"/>
              <a:t>y(t) = Level + Trend + Seasonality + Noise </a:t>
            </a:r>
            <a:r>
              <a:rPr b="1" lang="en-GB"/>
              <a:t>(ADDITIVE)</a:t>
            </a:r>
            <a:endParaRPr b="1"/>
          </a:p>
          <a:p>
            <a:pPr indent="457200" lvl="0" marL="0" rtl="0" algn="l">
              <a:spcBef>
                <a:spcPts val="1000"/>
              </a:spcBef>
              <a:spcAft>
                <a:spcPts val="0"/>
              </a:spcAft>
              <a:buNone/>
            </a:pPr>
            <a:r>
              <a:t/>
            </a:r>
            <a:endParaRPr/>
          </a:p>
          <a:p>
            <a:pPr indent="457200" lvl="0" marL="0" rtl="0" algn="l">
              <a:spcBef>
                <a:spcPts val="1000"/>
              </a:spcBef>
              <a:spcAft>
                <a:spcPts val="0"/>
              </a:spcAft>
              <a:buNone/>
            </a:pPr>
            <a:r>
              <a:t/>
            </a:r>
            <a:endParaRPr/>
          </a:p>
          <a:p>
            <a:pPr indent="457200" lvl="0" marL="0" rtl="0" algn="l">
              <a:spcBef>
                <a:spcPts val="1000"/>
              </a:spcBef>
              <a:spcAft>
                <a:spcPts val="0"/>
              </a:spcAft>
              <a:buNone/>
            </a:pPr>
            <a:r>
              <a:t/>
            </a:r>
            <a:endParaRPr/>
          </a:p>
          <a:p>
            <a:pPr indent="457200" lvl="0" marL="0" rtl="0" algn="l">
              <a:spcBef>
                <a:spcPts val="1000"/>
              </a:spcBef>
              <a:spcAft>
                <a:spcPts val="0"/>
              </a:spcAft>
              <a:buNone/>
            </a:pPr>
            <a:r>
              <a:t/>
            </a:r>
            <a:endParaRPr/>
          </a:p>
          <a:p>
            <a:pPr indent="457200" lvl="0" marL="0" rtl="0" algn="l">
              <a:spcBef>
                <a:spcPts val="1000"/>
              </a:spcBef>
              <a:spcAft>
                <a:spcPts val="0"/>
              </a:spcAft>
              <a:buNone/>
            </a:pPr>
            <a:r>
              <a:t/>
            </a:r>
            <a:endParaRPr/>
          </a:p>
          <a:p>
            <a:pPr indent="457200" lvl="0" marL="0" rtl="0" algn="l">
              <a:spcBef>
                <a:spcPts val="1000"/>
              </a:spcBef>
              <a:spcAft>
                <a:spcPts val="0"/>
              </a:spcAft>
              <a:buNone/>
            </a:pPr>
            <a:r>
              <a:rPr b="1" lang="en-GB"/>
              <a:t>Multiplicative:</a:t>
            </a:r>
            <a:r>
              <a:rPr lang="en-GB"/>
              <a:t> </a:t>
            </a:r>
            <a:r>
              <a:rPr lang="en-GB"/>
              <a:t>y(t) = Level * Trend * Seasonality * Noise</a:t>
            </a:r>
            <a:endParaRPr/>
          </a:p>
          <a:p>
            <a:pPr indent="0" lvl="0" marL="0" rtl="0" algn="l">
              <a:spcBef>
                <a:spcPts val="1000"/>
              </a:spcBef>
              <a:spcAft>
                <a:spcPts val="1000"/>
              </a:spcAft>
              <a:buNone/>
            </a:pPr>
            <a:r>
              <a:rPr lang="en-GB"/>
              <a:t>(*) use </a:t>
            </a:r>
            <a:r>
              <a:rPr i="1" lang="en-GB">
                <a:solidFill>
                  <a:srgbClr val="292929"/>
                </a:solidFill>
                <a:highlight>
                  <a:srgbClr val="FFFFFF"/>
                </a:highlight>
                <a:latin typeface="Georgia"/>
                <a:ea typeface="Georgia"/>
                <a:cs typeface="Georgia"/>
                <a:sym typeface="Georgia"/>
              </a:rPr>
              <a:t>seasonal_decompose </a:t>
            </a:r>
            <a:r>
              <a:rPr lang="en-GB">
                <a:solidFill>
                  <a:srgbClr val="292929"/>
                </a:solidFill>
                <a:highlight>
                  <a:srgbClr val="FFFFFF"/>
                </a:highlight>
                <a:latin typeface="Georgia"/>
                <a:ea typeface="Georgia"/>
                <a:cs typeface="Georgia"/>
                <a:sym typeface="Georgia"/>
              </a:rPr>
              <a:t>from statsmodels package.</a:t>
            </a:r>
            <a:endParaRPr/>
          </a:p>
        </p:txBody>
      </p:sp>
      <p:sp>
        <p:nvSpPr>
          <p:cNvPr id="845" name="Google Shape;845;p118"/>
          <p:cNvSpPr txBox="1"/>
          <p:nvPr/>
        </p:nvSpPr>
        <p:spPr>
          <a:xfrm>
            <a:off x="833100" y="2861525"/>
            <a:ext cx="8604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Average value</a:t>
            </a:r>
            <a:endParaRPr>
              <a:latin typeface="Roboto"/>
              <a:ea typeface="Roboto"/>
              <a:cs typeface="Roboto"/>
              <a:sym typeface="Roboto"/>
            </a:endParaRPr>
          </a:p>
        </p:txBody>
      </p:sp>
      <p:sp>
        <p:nvSpPr>
          <p:cNvPr id="846" name="Google Shape;846;p118"/>
          <p:cNvSpPr txBox="1"/>
          <p:nvPr/>
        </p:nvSpPr>
        <p:spPr>
          <a:xfrm>
            <a:off x="2217050" y="2861525"/>
            <a:ext cx="11607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increasing/decreasing of the series</a:t>
            </a:r>
            <a:endParaRPr>
              <a:latin typeface="Roboto"/>
              <a:ea typeface="Roboto"/>
              <a:cs typeface="Roboto"/>
              <a:sym typeface="Roboto"/>
            </a:endParaRPr>
          </a:p>
        </p:txBody>
      </p:sp>
      <p:sp>
        <p:nvSpPr>
          <p:cNvPr id="847" name="Google Shape;847;p118"/>
          <p:cNvSpPr txBox="1"/>
          <p:nvPr/>
        </p:nvSpPr>
        <p:spPr>
          <a:xfrm>
            <a:off x="4126200" y="3022975"/>
            <a:ext cx="11607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Repeated cycles in the series</a:t>
            </a:r>
            <a:endParaRPr>
              <a:latin typeface="Roboto"/>
              <a:ea typeface="Roboto"/>
              <a:cs typeface="Roboto"/>
              <a:sym typeface="Roboto"/>
            </a:endParaRPr>
          </a:p>
        </p:txBody>
      </p:sp>
      <p:sp>
        <p:nvSpPr>
          <p:cNvPr id="848" name="Google Shape;848;p118"/>
          <p:cNvSpPr txBox="1"/>
          <p:nvPr/>
        </p:nvSpPr>
        <p:spPr>
          <a:xfrm>
            <a:off x="6134975" y="2179275"/>
            <a:ext cx="11607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Random values</a:t>
            </a:r>
            <a:endParaRPr>
              <a:latin typeface="Roboto"/>
              <a:ea typeface="Roboto"/>
              <a:cs typeface="Roboto"/>
              <a:sym typeface="Roboto"/>
            </a:endParaRPr>
          </a:p>
        </p:txBody>
      </p:sp>
      <p:cxnSp>
        <p:nvCxnSpPr>
          <p:cNvPr id="849" name="Google Shape;849;p118"/>
          <p:cNvCxnSpPr>
            <a:stCxn id="845" idx="0"/>
          </p:cNvCxnSpPr>
          <p:nvPr/>
        </p:nvCxnSpPr>
        <p:spPr>
          <a:xfrm flipH="1" rot="10800000">
            <a:off x="1263300" y="2245625"/>
            <a:ext cx="330600" cy="615900"/>
          </a:xfrm>
          <a:prstGeom prst="straightConnector1">
            <a:avLst/>
          </a:prstGeom>
          <a:noFill/>
          <a:ln cap="flat" cmpd="sng" w="9525">
            <a:solidFill>
              <a:schemeClr val="dk2"/>
            </a:solidFill>
            <a:prstDash val="solid"/>
            <a:round/>
            <a:headEnd len="med" w="med" type="none"/>
            <a:tailEnd len="med" w="med" type="triangle"/>
          </a:ln>
        </p:spPr>
      </p:cxnSp>
      <p:cxnSp>
        <p:nvCxnSpPr>
          <p:cNvPr id="850" name="Google Shape;850;p118"/>
          <p:cNvCxnSpPr>
            <a:stCxn id="846" idx="0"/>
          </p:cNvCxnSpPr>
          <p:nvPr/>
        </p:nvCxnSpPr>
        <p:spPr>
          <a:xfrm rot="10800000">
            <a:off x="2463200" y="2245625"/>
            <a:ext cx="334200" cy="615900"/>
          </a:xfrm>
          <a:prstGeom prst="straightConnector1">
            <a:avLst/>
          </a:prstGeom>
          <a:noFill/>
          <a:ln cap="flat" cmpd="sng" w="9525">
            <a:solidFill>
              <a:schemeClr val="dk2"/>
            </a:solidFill>
            <a:prstDash val="solid"/>
            <a:round/>
            <a:headEnd len="med" w="med" type="none"/>
            <a:tailEnd len="med" w="med" type="triangle"/>
          </a:ln>
        </p:spPr>
      </p:cxnSp>
      <p:cxnSp>
        <p:nvCxnSpPr>
          <p:cNvPr id="851" name="Google Shape;851;p118"/>
          <p:cNvCxnSpPr>
            <a:stCxn id="847" idx="0"/>
          </p:cNvCxnSpPr>
          <p:nvPr/>
        </p:nvCxnSpPr>
        <p:spPr>
          <a:xfrm rot="10800000">
            <a:off x="3522450" y="2236675"/>
            <a:ext cx="1184100" cy="786300"/>
          </a:xfrm>
          <a:prstGeom prst="straightConnector1">
            <a:avLst/>
          </a:prstGeom>
          <a:noFill/>
          <a:ln cap="flat" cmpd="sng" w="9525">
            <a:solidFill>
              <a:schemeClr val="dk2"/>
            </a:solidFill>
            <a:prstDash val="solid"/>
            <a:round/>
            <a:headEnd len="med" w="med" type="none"/>
            <a:tailEnd len="med" w="med" type="triangle"/>
          </a:ln>
        </p:spPr>
      </p:cxnSp>
      <p:cxnSp>
        <p:nvCxnSpPr>
          <p:cNvPr id="852" name="Google Shape;852;p118"/>
          <p:cNvCxnSpPr>
            <a:stCxn id="848" idx="1"/>
          </p:cNvCxnSpPr>
          <p:nvPr/>
        </p:nvCxnSpPr>
        <p:spPr>
          <a:xfrm rot="10800000">
            <a:off x="4545875" y="2245875"/>
            <a:ext cx="1589100" cy="241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Differencing</a:t>
            </a:r>
            <a:endParaRPr/>
          </a:p>
        </p:txBody>
      </p:sp>
      <p:sp>
        <p:nvSpPr>
          <p:cNvPr id="858" name="Google Shape;858;p11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We need to remove trend and seasonality in order to get stationary time series</a:t>
            </a:r>
            <a:endParaRPr/>
          </a:p>
          <a:p>
            <a:pPr indent="-330200" lvl="1" marL="914400" rtl="0" algn="l">
              <a:spcBef>
                <a:spcPts val="0"/>
              </a:spcBef>
              <a:spcAft>
                <a:spcPts val="0"/>
              </a:spcAft>
              <a:buSzPts val="1600"/>
              <a:buChar char="○"/>
            </a:pPr>
            <a:r>
              <a:rPr lang="en-GB"/>
              <a:t>Time series are much easier to model</a:t>
            </a:r>
            <a:endParaRPr/>
          </a:p>
          <a:p>
            <a:pPr indent="-330200" lvl="2" marL="1371600" rtl="0" algn="l">
              <a:spcBef>
                <a:spcPts val="0"/>
              </a:spcBef>
              <a:spcAft>
                <a:spcPts val="0"/>
              </a:spcAft>
              <a:buSzPts val="1600"/>
              <a:buChar char="■"/>
            </a:pPr>
            <a:r>
              <a:rPr lang="en-GB"/>
              <a:t>Stationary means that summary statistics of the observations are preserved.</a:t>
            </a:r>
            <a:endParaRPr/>
          </a:p>
          <a:p>
            <a:pPr indent="-330200" lvl="3" marL="1828800" rtl="0" algn="l">
              <a:spcBef>
                <a:spcPts val="0"/>
              </a:spcBef>
              <a:spcAft>
                <a:spcPts val="0"/>
              </a:spcAft>
              <a:buSzPts val="1600"/>
              <a:buChar char="●"/>
            </a:pPr>
            <a:r>
              <a:rPr lang="en-GB"/>
              <a:t>The observations in a stationary time series are not dependent on time.</a:t>
            </a:r>
            <a:endParaRPr/>
          </a:p>
          <a:p>
            <a:pPr indent="-330200" lvl="0" marL="457200" rtl="0" algn="l">
              <a:spcBef>
                <a:spcPts val="0"/>
              </a:spcBef>
              <a:spcAft>
                <a:spcPts val="0"/>
              </a:spcAft>
              <a:buSzPts val="1600"/>
              <a:buChar char="●"/>
            </a:pPr>
            <a:r>
              <a:rPr lang="en-GB"/>
              <a:t>Differencing is one technique which allow us to do so.</a:t>
            </a:r>
            <a:endParaRPr/>
          </a:p>
          <a:p>
            <a:pPr indent="-330200" lvl="1" marL="914400" rtl="0" algn="l">
              <a:spcBef>
                <a:spcPts val="0"/>
              </a:spcBef>
              <a:spcAft>
                <a:spcPts val="0"/>
              </a:spcAft>
              <a:buSzPts val="1600"/>
              <a:buChar char="○"/>
            </a:pPr>
            <a:r>
              <a:rPr lang="en-GB" sz="900">
                <a:solidFill>
                  <a:srgbClr val="000000"/>
                </a:solidFill>
                <a:highlight>
                  <a:srgbClr val="FDFDFD"/>
                </a:highlight>
                <a:latin typeface="Courier New"/>
                <a:ea typeface="Courier New"/>
                <a:cs typeface="Courier New"/>
                <a:sym typeface="Courier New"/>
              </a:rPr>
              <a:t>difference(t) = observation(t) - observation(t-1)</a:t>
            </a:r>
            <a:endParaRPr sz="900">
              <a:solidFill>
                <a:srgbClr val="000000"/>
              </a:solidFill>
              <a:highlight>
                <a:srgbClr val="FDFDFD"/>
              </a:highlight>
              <a:latin typeface="Courier New"/>
              <a:ea typeface="Courier New"/>
              <a:cs typeface="Courier New"/>
              <a:sym typeface="Courier New"/>
            </a:endParaRPr>
          </a:p>
          <a:p>
            <a:pPr indent="-330200" lvl="0" marL="457200" rtl="0" algn="l">
              <a:spcBef>
                <a:spcPts val="0"/>
              </a:spcBef>
              <a:spcAft>
                <a:spcPts val="0"/>
              </a:spcAft>
              <a:buSzPts val="1600"/>
              <a:buChar char="●"/>
            </a:pPr>
            <a:r>
              <a:rPr lang="en-GB">
                <a:highlight>
                  <a:srgbClr val="FDFDFD"/>
                </a:highlight>
              </a:rPr>
              <a:t>A trend makes a time series non-stationary by increasing the level. This has the effect of varying the mean time series value over time.</a:t>
            </a:r>
            <a:endParaRPr>
              <a:highlight>
                <a:srgbClr val="FDFDFD"/>
              </a:highlight>
            </a:endParaRPr>
          </a:p>
          <a:p>
            <a:pPr indent="-330200" lvl="1" marL="914400" rtl="0" algn="l">
              <a:spcBef>
                <a:spcPts val="0"/>
              </a:spcBef>
              <a:spcAft>
                <a:spcPts val="0"/>
              </a:spcAft>
              <a:buSzPts val="1600"/>
              <a:buChar char="○"/>
            </a:pPr>
            <a:r>
              <a:rPr lang="en-GB">
                <a:highlight>
                  <a:srgbClr val="FDFDFD"/>
                </a:highlight>
              </a:rPr>
              <a:t>To remove it compute the lag-1 difference</a:t>
            </a:r>
            <a:endParaRPr>
              <a:highlight>
                <a:srgbClr val="FDFDFD"/>
              </a:highlight>
            </a:endParaRPr>
          </a:p>
          <a:p>
            <a:pPr indent="-330200" lvl="0" marL="457200" rtl="0" algn="l">
              <a:spcBef>
                <a:spcPts val="0"/>
              </a:spcBef>
              <a:spcAft>
                <a:spcPts val="0"/>
              </a:spcAft>
              <a:buSzPts val="1600"/>
              <a:buChar char="●"/>
            </a:pPr>
            <a:r>
              <a:rPr lang="en-GB">
                <a:highlight>
                  <a:srgbClr val="FDFDFD"/>
                </a:highlight>
              </a:rPr>
              <a:t>Seasonal variation, or seasonality, are cycles that repeat regularly over time.</a:t>
            </a:r>
            <a:endParaRPr>
              <a:highlight>
                <a:srgbClr val="FDFDFD"/>
              </a:highlight>
            </a:endParaRPr>
          </a:p>
          <a:p>
            <a:pPr indent="-330200" lvl="1" marL="914400" rtl="0" algn="l">
              <a:spcBef>
                <a:spcPts val="0"/>
              </a:spcBef>
              <a:spcAft>
                <a:spcPts val="0"/>
              </a:spcAft>
              <a:buSzPts val="1600"/>
              <a:buChar char="○"/>
            </a:pPr>
            <a:r>
              <a:rPr lang="en-GB">
                <a:highlight>
                  <a:srgbClr val="FDFDFD"/>
                </a:highlight>
              </a:rPr>
              <a:t>To remove it, we need to </a:t>
            </a:r>
            <a:r>
              <a:rPr lang="en-GB">
                <a:highlight>
                  <a:srgbClr val="FDFDFD"/>
                </a:highlight>
              </a:rPr>
              <a:t>subtract</a:t>
            </a:r>
            <a:r>
              <a:rPr lang="en-GB">
                <a:highlight>
                  <a:srgbClr val="FDFDFD"/>
                </a:highlight>
              </a:rPr>
              <a:t> the entire cycle.</a:t>
            </a:r>
            <a:endParaRPr>
              <a:highlight>
                <a:srgbClr val="FDFDFD"/>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Multiple Time Series</a:t>
            </a:r>
            <a:endParaRPr/>
          </a:p>
        </p:txBody>
      </p:sp>
      <p:sp>
        <p:nvSpPr>
          <p:cNvPr id="864" name="Google Shape;864;p120"/>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Sometimes we need more that one time series to make good predictions</a:t>
            </a:r>
            <a:endParaRPr/>
          </a:p>
          <a:p>
            <a:pPr indent="-330200" lvl="0" marL="457200" rtl="0" algn="l">
              <a:spcBef>
                <a:spcPts val="0"/>
              </a:spcBef>
              <a:spcAft>
                <a:spcPts val="0"/>
              </a:spcAft>
              <a:buSzPts val="1600"/>
              <a:buChar char="●"/>
            </a:pPr>
            <a:r>
              <a:rPr lang="en-GB"/>
              <a:t>We must understand the relations between features and their causality</a:t>
            </a:r>
            <a:endParaRPr/>
          </a:p>
          <a:p>
            <a:pPr indent="-330200" lvl="0" marL="457200" rtl="0" algn="l">
              <a:spcBef>
                <a:spcPts val="0"/>
              </a:spcBef>
              <a:spcAft>
                <a:spcPts val="0"/>
              </a:spcAft>
              <a:buSzPts val="1600"/>
              <a:buChar char="●"/>
            </a:pPr>
            <a:r>
              <a:rPr lang="en-GB"/>
              <a:t>We can prove it with </a:t>
            </a:r>
            <a:r>
              <a:rPr b="1" lang="en-GB"/>
              <a:t>Granger Causality Test</a:t>
            </a:r>
            <a:r>
              <a:rPr lang="en-GB"/>
              <a:t>:</a:t>
            </a:r>
            <a:endParaRPr/>
          </a:p>
          <a:p>
            <a:pPr indent="-330200" lvl="1" marL="914400" rtl="0" algn="l">
              <a:spcBef>
                <a:spcPts val="0"/>
              </a:spcBef>
              <a:spcAft>
                <a:spcPts val="0"/>
              </a:spcAft>
              <a:buSzPts val="1600"/>
              <a:buChar char="○"/>
            </a:pPr>
            <a:r>
              <a:rPr lang="en-GB"/>
              <a:t>X(t) Granger causes Y(t), if the past values of X(t) helps in predicting the future values of Y(t)</a:t>
            </a:r>
            <a:endParaRPr/>
          </a:p>
          <a:p>
            <a:pPr indent="-330200" lvl="2" marL="1371600" rtl="0" algn="l">
              <a:spcBef>
                <a:spcPts val="0"/>
              </a:spcBef>
              <a:spcAft>
                <a:spcPts val="0"/>
              </a:spcAft>
              <a:buSzPts val="1600"/>
              <a:buFont typeface="Courier New"/>
              <a:buChar char="■"/>
            </a:pPr>
            <a:r>
              <a:rPr lang="en-GB">
                <a:latin typeface="Courier New"/>
                <a:ea typeface="Courier New"/>
                <a:cs typeface="Courier New"/>
                <a:sym typeface="Courier New"/>
              </a:rPr>
              <a:t>Y(t) = F(Y(t-p), X(t-p))</a:t>
            </a:r>
            <a:endParaRPr>
              <a:latin typeface="Courier New"/>
              <a:ea typeface="Courier New"/>
              <a:cs typeface="Courier New"/>
              <a:sym typeface="Courier New"/>
            </a:endParaRPr>
          </a:p>
          <a:p>
            <a:pPr indent="-330200" lvl="2" marL="1371600" rtl="0" algn="l">
              <a:spcBef>
                <a:spcPts val="0"/>
              </a:spcBef>
              <a:spcAft>
                <a:spcPts val="0"/>
              </a:spcAft>
              <a:buSzPts val="1600"/>
              <a:buChar char="■"/>
            </a:pPr>
            <a:r>
              <a:rPr lang="en-GB"/>
              <a:t>Cause happen prior to effect	</a:t>
            </a:r>
            <a:endParaRPr/>
          </a:p>
          <a:p>
            <a:pPr indent="-330200" lvl="3" marL="1828800" rtl="0" algn="l">
              <a:spcBef>
                <a:spcPts val="0"/>
              </a:spcBef>
              <a:spcAft>
                <a:spcPts val="0"/>
              </a:spcAft>
              <a:buSzPts val="1600"/>
              <a:buChar char="●"/>
            </a:pPr>
            <a:r>
              <a:rPr lang="en-GB"/>
              <a:t>Y(t) = f(X(t-1)  and not Y(t) = f(X(t))</a:t>
            </a:r>
            <a:endParaRPr/>
          </a:p>
          <a:p>
            <a:pPr indent="-330200" lvl="3" marL="1828800" rtl="0" algn="l">
              <a:spcBef>
                <a:spcPts val="0"/>
              </a:spcBef>
              <a:spcAft>
                <a:spcPts val="0"/>
              </a:spcAft>
              <a:buSzPts val="1600"/>
              <a:buChar char="●"/>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21"/>
          <p:cNvSpPr txBox="1"/>
          <p:nvPr>
            <p:ph type="title"/>
          </p:nvPr>
        </p:nvSpPr>
        <p:spPr>
          <a:xfrm>
            <a:off x="311750" y="831175"/>
            <a:ext cx="53349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LSTM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Create tables</a:t>
            </a:r>
            <a:endParaRPr/>
          </a:p>
        </p:txBody>
      </p:sp>
      <p:sp>
        <p:nvSpPr>
          <p:cNvPr id="132" name="Google Shape;132;p23"/>
          <p:cNvSpPr txBox="1"/>
          <p:nvPr>
            <p:ph idx="1" type="body"/>
          </p:nvPr>
        </p:nvSpPr>
        <p:spPr>
          <a:xfrm>
            <a:off x="370475" y="1516350"/>
            <a:ext cx="8322600" cy="3360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solidFill>
                  <a:srgbClr val="980000"/>
                </a:solidFill>
                <a:latin typeface="Roboto Mono"/>
                <a:ea typeface="Roboto Mono"/>
                <a:cs typeface="Roboto Mono"/>
                <a:sym typeface="Roboto Mono"/>
              </a:rPr>
              <a:t>CREATE TABLE</a:t>
            </a:r>
            <a:r>
              <a:rPr lang="en-GB">
                <a:latin typeface="Roboto Mono"/>
                <a:ea typeface="Roboto Mono"/>
                <a:cs typeface="Roboto Mono"/>
                <a:sym typeface="Roboto Mono"/>
              </a:rPr>
              <a:t> Persons (</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PersonID int PRIMARY KEY,</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LastName varchar(255) NOT NULL,</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FirstName varchar(255) </a:t>
            </a:r>
            <a:r>
              <a:rPr lang="en-GB">
                <a:latin typeface="Roboto Mono"/>
                <a:ea typeface="Roboto Mono"/>
                <a:cs typeface="Roboto Mono"/>
                <a:sym typeface="Roboto Mono"/>
              </a:rPr>
              <a:t>NOT NULL</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Address varchar(255) </a:t>
            </a:r>
            <a:r>
              <a:rPr lang="en-GB">
                <a:latin typeface="Roboto Mono"/>
                <a:ea typeface="Roboto Mono"/>
                <a:cs typeface="Roboto Mono"/>
                <a:sym typeface="Roboto Mono"/>
              </a:rPr>
              <a:t>NOT NULL</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City varchar(255) </a:t>
            </a:r>
            <a:r>
              <a:rPr lang="en-GB">
                <a:latin typeface="Roboto Mono"/>
                <a:ea typeface="Roboto Mono"/>
                <a:cs typeface="Roboto Mono"/>
                <a:sym typeface="Roboto Mono"/>
              </a:rPr>
              <a:t>NOT NULL,</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Gender varchar(255) NULL</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1000"/>
              </a:spcBef>
              <a:spcAft>
                <a:spcPts val="1000"/>
              </a:spcAft>
              <a:buNone/>
            </a:pPr>
            <a:r>
              <a:t/>
            </a:r>
            <a:endParaRPr>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875" name="Google Shape;875;p122"/>
          <p:cNvSpPr txBox="1"/>
          <p:nvPr>
            <p:ph idx="1" type="body"/>
          </p:nvPr>
        </p:nvSpPr>
        <p:spPr>
          <a:xfrm>
            <a:off x="370475" y="1516350"/>
            <a:ext cx="8322600" cy="3360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Long short-term memory </a:t>
            </a:r>
            <a:endParaRPr/>
          </a:p>
          <a:p>
            <a:pPr indent="-330200" lvl="0" marL="457200" rtl="0" algn="l">
              <a:spcBef>
                <a:spcPts val="0"/>
              </a:spcBef>
              <a:spcAft>
                <a:spcPts val="0"/>
              </a:spcAft>
              <a:buSzPts val="1600"/>
              <a:buChar char="●"/>
            </a:pPr>
            <a:r>
              <a:rPr lang="en-GB"/>
              <a:t>Subclass of Recurrent Neural Network (</a:t>
            </a:r>
            <a:r>
              <a:rPr lang="en-GB" sz="1450">
                <a:solidFill>
                  <a:srgbClr val="222635"/>
                </a:solidFill>
                <a:highlight>
                  <a:srgbClr val="FFFFFF"/>
                </a:highlight>
              </a:rPr>
              <a:t>feed-forward neural network unrolled in time)</a:t>
            </a:r>
            <a:endParaRPr/>
          </a:p>
          <a:p>
            <a:pPr indent="-330200" lvl="1" marL="914400" rtl="0" algn="l">
              <a:spcBef>
                <a:spcPts val="0"/>
              </a:spcBef>
              <a:spcAft>
                <a:spcPts val="0"/>
              </a:spcAft>
              <a:buSzPts val="1600"/>
              <a:buChar char="○"/>
            </a:pPr>
            <a:r>
              <a:rPr lang="en-GB"/>
              <a:t>According to RNN, order and content are equally important</a:t>
            </a:r>
            <a:endParaRPr/>
          </a:p>
          <a:p>
            <a:pPr indent="-330200" lvl="0" marL="457200" rtl="0" algn="l">
              <a:spcBef>
                <a:spcPts val="0"/>
              </a:spcBef>
              <a:spcAft>
                <a:spcPts val="0"/>
              </a:spcAft>
              <a:buSzPts val="1600"/>
              <a:buChar char="●"/>
            </a:pPr>
            <a:r>
              <a:rPr lang="en-GB"/>
              <a:t>They solve the vanishing gradient problems in vanilla RNN</a:t>
            </a:r>
            <a:endParaRPr/>
          </a:p>
          <a:p>
            <a:pPr indent="-330200" lvl="1" marL="914400" rtl="0" algn="l">
              <a:spcBef>
                <a:spcPts val="0"/>
              </a:spcBef>
              <a:spcAft>
                <a:spcPts val="0"/>
              </a:spcAft>
              <a:buSzPts val="1600"/>
              <a:buChar char="○"/>
            </a:pPr>
            <a:r>
              <a:rPr lang="en-GB" sz="1450">
                <a:solidFill>
                  <a:srgbClr val="222635"/>
                </a:solidFill>
                <a:highlight>
                  <a:srgbClr val="FFFFFF"/>
                </a:highlight>
              </a:rPr>
              <a:t> </a:t>
            </a:r>
            <a:r>
              <a:rPr lang="en-GB">
                <a:solidFill>
                  <a:srgbClr val="222635"/>
                </a:solidFill>
                <a:highlight>
                  <a:srgbClr val="FFFFFF"/>
                </a:highlight>
              </a:rPr>
              <a:t>the operation typically entails repeatedly multiplying an error signal by a series of values (the activation function gradients) less than 1.0, attenuating the signal at each layer.</a:t>
            </a:r>
            <a:endParaRPr/>
          </a:p>
          <a:p>
            <a:pPr indent="-330200" lvl="0" marL="457200" rtl="0" algn="l">
              <a:spcBef>
                <a:spcPts val="0"/>
              </a:spcBef>
              <a:spcAft>
                <a:spcPts val="0"/>
              </a:spcAft>
              <a:buSzPts val="1600"/>
              <a:buChar char="●"/>
            </a:pPr>
            <a:r>
              <a:rPr lang="en-GB"/>
              <a:t>They are made up by gates which monitor the flow of informations:</a:t>
            </a:r>
            <a:endParaRPr/>
          </a:p>
          <a:p>
            <a:pPr indent="-330200" lvl="1" marL="914400" rtl="0" algn="l">
              <a:spcBef>
                <a:spcPts val="0"/>
              </a:spcBef>
              <a:spcAft>
                <a:spcPts val="0"/>
              </a:spcAft>
              <a:buSzPts val="1600"/>
              <a:buChar char="○"/>
            </a:pPr>
            <a:r>
              <a:rPr lang="en-GB"/>
              <a:t>Input gate</a:t>
            </a:r>
            <a:endParaRPr/>
          </a:p>
          <a:p>
            <a:pPr indent="-330200" lvl="1" marL="914400" rtl="0" algn="l">
              <a:spcBef>
                <a:spcPts val="0"/>
              </a:spcBef>
              <a:spcAft>
                <a:spcPts val="0"/>
              </a:spcAft>
              <a:buSzPts val="1600"/>
              <a:buChar char="○"/>
            </a:pPr>
            <a:r>
              <a:rPr lang="en-GB"/>
              <a:t>Forget gate</a:t>
            </a:r>
            <a:endParaRPr/>
          </a:p>
          <a:p>
            <a:pPr indent="-330200" lvl="1" marL="914400" rtl="0" algn="l">
              <a:spcBef>
                <a:spcPts val="0"/>
              </a:spcBef>
              <a:spcAft>
                <a:spcPts val="0"/>
              </a:spcAft>
              <a:buSzPts val="1600"/>
              <a:buChar char="○"/>
            </a:pPr>
            <a:r>
              <a:rPr lang="en-GB"/>
              <a:t>Output gate</a:t>
            </a:r>
            <a:endParaRPr/>
          </a:p>
          <a:p>
            <a:pPr indent="-330200" lvl="0" marL="457200" rtl="0" algn="l">
              <a:spcBef>
                <a:spcPts val="0"/>
              </a:spcBef>
              <a:spcAft>
                <a:spcPts val="0"/>
              </a:spcAft>
              <a:buSzPts val="1600"/>
              <a:buChar char="●"/>
            </a:pPr>
            <a:r>
              <a:rPr lang="en-GB"/>
              <a:t>Gates are useful to decide which parts are important in a sequence</a:t>
            </a:r>
            <a:endParaRPr/>
          </a:p>
          <a:p>
            <a:pPr indent="-330200" lvl="0" marL="457200" rtl="0" algn="l">
              <a:spcBef>
                <a:spcPts val="0"/>
              </a:spcBef>
              <a:spcAft>
                <a:spcPts val="0"/>
              </a:spcAft>
              <a:buSzPts val="1600"/>
              <a:buChar char="●"/>
            </a:pPr>
            <a:r>
              <a:rPr lang="en-GB"/>
              <a:t>Applications: Time series, Speech recognition, computer vision...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LSTM gates</a:t>
            </a:r>
            <a:endParaRPr/>
          </a:p>
        </p:txBody>
      </p:sp>
      <p:sp>
        <p:nvSpPr>
          <p:cNvPr id="881" name="Google Shape;881;p123"/>
          <p:cNvSpPr txBox="1"/>
          <p:nvPr>
            <p:ph idx="1" type="body"/>
          </p:nvPr>
        </p:nvSpPr>
        <p:spPr>
          <a:xfrm>
            <a:off x="370475" y="1516350"/>
            <a:ext cx="3081300" cy="33537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None/>
            </a:pPr>
            <a:r>
              <a:rPr b="1" lang="en-GB"/>
              <a:t>Steps:</a:t>
            </a:r>
            <a:endParaRPr b="1"/>
          </a:p>
          <a:p>
            <a:pPr indent="-299720" lvl="0" marL="457200" rtl="0" algn="l">
              <a:lnSpc>
                <a:spcPct val="100000"/>
              </a:lnSpc>
              <a:spcBef>
                <a:spcPts val="1000"/>
              </a:spcBef>
              <a:spcAft>
                <a:spcPts val="0"/>
              </a:spcAft>
              <a:buSzPct val="100000"/>
              <a:buAutoNum type="arabicPeriod"/>
            </a:pPr>
            <a:r>
              <a:rPr lang="en-GB"/>
              <a:t>Combine previous hidden state and current input.</a:t>
            </a:r>
            <a:endParaRPr/>
          </a:p>
          <a:p>
            <a:pPr indent="-299720" lvl="0" marL="457200" rtl="0" algn="l">
              <a:lnSpc>
                <a:spcPct val="100000"/>
              </a:lnSpc>
              <a:spcBef>
                <a:spcPts val="150"/>
              </a:spcBef>
              <a:spcAft>
                <a:spcPts val="0"/>
              </a:spcAft>
              <a:buSzPct val="100000"/>
              <a:buAutoNum type="arabicPeriod"/>
            </a:pPr>
            <a:r>
              <a:rPr i="1" lang="en-GB"/>
              <a:t>Forget gate</a:t>
            </a:r>
            <a:r>
              <a:rPr lang="en-GB"/>
              <a:t> </a:t>
            </a:r>
            <a:r>
              <a:rPr lang="en-GB" sz="1450">
                <a:solidFill>
                  <a:srgbClr val="222635"/>
                </a:solidFill>
                <a:highlight>
                  <a:srgbClr val="FFFFFF"/>
                </a:highlight>
              </a:rPr>
              <a:t>chooses what values of the old cell state to get rid of</a:t>
            </a:r>
            <a:r>
              <a:rPr lang="en-GB"/>
              <a:t>t:</a:t>
            </a:r>
            <a:endParaRPr/>
          </a:p>
          <a:p>
            <a:pPr indent="-299719" lvl="1" marL="914400" rtl="0" algn="l">
              <a:lnSpc>
                <a:spcPct val="100000"/>
              </a:lnSpc>
              <a:spcBef>
                <a:spcPts val="150"/>
              </a:spcBef>
              <a:spcAft>
                <a:spcPts val="0"/>
              </a:spcAft>
              <a:buSzPct val="100000"/>
              <a:buAutoNum type="alphaLcPeriod"/>
            </a:pPr>
            <a:r>
              <a:rPr lang="en-GB"/>
              <a:t>Close to 0 -&gt; forget.</a:t>
            </a:r>
            <a:endParaRPr/>
          </a:p>
          <a:p>
            <a:pPr indent="-299719" lvl="1" marL="914400" rtl="0" algn="l">
              <a:lnSpc>
                <a:spcPct val="100000"/>
              </a:lnSpc>
              <a:spcBef>
                <a:spcPts val="150"/>
              </a:spcBef>
              <a:spcAft>
                <a:spcPts val="0"/>
              </a:spcAft>
              <a:buSzPct val="100000"/>
              <a:buAutoNum type="alphaLcPeriod"/>
            </a:pPr>
            <a:r>
              <a:rPr lang="en-GB"/>
              <a:t>Close to 1-&gt; keep</a:t>
            </a:r>
            <a:endParaRPr/>
          </a:p>
          <a:p>
            <a:pPr indent="-299720" lvl="0" marL="457200" rtl="0" algn="l">
              <a:lnSpc>
                <a:spcPct val="100000"/>
              </a:lnSpc>
              <a:spcBef>
                <a:spcPts val="150"/>
              </a:spcBef>
              <a:spcAft>
                <a:spcPts val="0"/>
              </a:spcAft>
              <a:buSzPct val="100000"/>
              <a:buAutoNum type="arabicPeriod"/>
            </a:pPr>
            <a:r>
              <a:rPr i="1" lang="en-GB"/>
              <a:t>Input gate</a:t>
            </a:r>
            <a:r>
              <a:rPr lang="en-GB"/>
              <a:t> </a:t>
            </a:r>
            <a:r>
              <a:rPr lang="en-GB" sz="1450">
                <a:solidFill>
                  <a:srgbClr val="222635"/>
                </a:solidFill>
                <a:highlight>
                  <a:srgbClr val="FFFFFF"/>
                </a:highlight>
              </a:rPr>
              <a:t>decide what to add to the cell state depending on the input.</a:t>
            </a:r>
            <a:r>
              <a:rPr lang="en-GB"/>
              <a:t>:</a:t>
            </a:r>
            <a:endParaRPr/>
          </a:p>
          <a:p>
            <a:pPr indent="-299719" lvl="1" marL="914400" rtl="0" algn="l">
              <a:lnSpc>
                <a:spcPct val="100000"/>
              </a:lnSpc>
              <a:spcBef>
                <a:spcPts val="150"/>
              </a:spcBef>
              <a:spcAft>
                <a:spcPts val="0"/>
              </a:spcAft>
              <a:buSzPct val="100000"/>
              <a:buAutoNum type="alphaLcPeriod"/>
            </a:pPr>
            <a:r>
              <a:rPr lang="en-GB"/>
              <a:t>Inputs goes to a sigmoid</a:t>
            </a:r>
            <a:endParaRPr/>
          </a:p>
          <a:p>
            <a:pPr indent="-299719" lvl="1" marL="914400" rtl="0" algn="l">
              <a:lnSpc>
                <a:spcPct val="100000"/>
              </a:lnSpc>
              <a:spcBef>
                <a:spcPts val="150"/>
              </a:spcBef>
              <a:spcAft>
                <a:spcPts val="0"/>
              </a:spcAft>
              <a:buSzPct val="100000"/>
              <a:buAutoNum type="alphaLcPeriod"/>
            </a:pPr>
            <a:r>
              <a:rPr lang="en-GB"/>
              <a:t>The tanh is used to add regularization</a:t>
            </a:r>
            <a:endParaRPr/>
          </a:p>
          <a:p>
            <a:pPr indent="-299720" lvl="0" marL="457200" rtl="0" algn="l">
              <a:lnSpc>
                <a:spcPct val="100000"/>
              </a:lnSpc>
              <a:spcBef>
                <a:spcPts val="150"/>
              </a:spcBef>
              <a:spcAft>
                <a:spcPts val="0"/>
              </a:spcAft>
              <a:buSzPct val="100000"/>
              <a:buAutoNum type="arabicPeriod"/>
            </a:pPr>
            <a:r>
              <a:rPr lang="en-GB"/>
              <a:t>Multiply:</a:t>
            </a:r>
            <a:endParaRPr/>
          </a:p>
          <a:p>
            <a:pPr indent="-299719" lvl="1" marL="914400" rtl="0" algn="l">
              <a:lnSpc>
                <a:spcPct val="100000"/>
              </a:lnSpc>
              <a:spcBef>
                <a:spcPts val="150"/>
              </a:spcBef>
              <a:spcAft>
                <a:spcPts val="0"/>
              </a:spcAft>
              <a:buSzPct val="100000"/>
              <a:buAutoNum type="alphaLcPeriod"/>
            </a:pPr>
            <a:r>
              <a:rPr lang="en-GB"/>
              <a:t>Sigmoid output will decide which information to keep from the tanh output</a:t>
            </a:r>
            <a:endParaRPr/>
          </a:p>
          <a:p>
            <a:pPr indent="-299720" lvl="0" marL="457200" rtl="0" algn="l">
              <a:lnSpc>
                <a:spcPct val="100000"/>
              </a:lnSpc>
              <a:spcBef>
                <a:spcPts val="150"/>
              </a:spcBef>
              <a:spcAft>
                <a:spcPts val="0"/>
              </a:spcAft>
              <a:buSzPct val="100000"/>
              <a:buAutoNum type="arabicPeriod"/>
            </a:pPr>
            <a:r>
              <a:rPr lang="en-GB"/>
              <a:t>Compute cell state</a:t>
            </a:r>
            <a:endParaRPr/>
          </a:p>
          <a:p>
            <a:pPr indent="-299720" lvl="0" marL="457200" rtl="0" algn="l">
              <a:lnSpc>
                <a:spcPct val="100000"/>
              </a:lnSpc>
              <a:spcBef>
                <a:spcPts val="150"/>
              </a:spcBef>
              <a:spcAft>
                <a:spcPts val="150"/>
              </a:spcAft>
              <a:buSzPct val="100000"/>
              <a:buAutoNum type="arabicPeriod"/>
            </a:pPr>
            <a:r>
              <a:rPr i="1" lang="en-GB"/>
              <a:t>Output gate</a:t>
            </a:r>
            <a:r>
              <a:rPr lang="en-GB"/>
              <a:t> decide what the next hidden state should be</a:t>
            </a:r>
            <a:endParaRPr/>
          </a:p>
        </p:txBody>
      </p:sp>
      <p:pic>
        <p:nvPicPr>
          <p:cNvPr id="882" name="Google Shape;882;p123"/>
          <p:cNvPicPr preferRelativeResize="0"/>
          <p:nvPr/>
        </p:nvPicPr>
        <p:blipFill>
          <a:blip r:embed="rId3">
            <a:alphaModFix/>
          </a:blip>
          <a:stretch>
            <a:fillRect/>
          </a:stretch>
        </p:blipFill>
        <p:spPr>
          <a:xfrm>
            <a:off x="6430405" y="2021963"/>
            <a:ext cx="2401919" cy="1636211"/>
          </a:xfrm>
          <a:prstGeom prst="rect">
            <a:avLst/>
          </a:prstGeom>
          <a:noFill/>
          <a:ln>
            <a:noFill/>
          </a:ln>
        </p:spPr>
      </p:pic>
      <p:pic>
        <p:nvPicPr>
          <p:cNvPr id="883" name="Google Shape;883;p123"/>
          <p:cNvPicPr preferRelativeResize="0"/>
          <p:nvPr/>
        </p:nvPicPr>
        <p:blipFill>
          <a:blip r:embed="rId4">
            <a:alphaModFix/>
          </a:blip>
          <a:stretch>
            <a:fillRect/>
          </a:stretch>
        </p:blipFill>
        <p:spPr>
          <a:xfrm>
            <a:off x="3793550" y="2021961"/>
            <a:ext cx="2066690" cy="1636211"/>
          </a:xfrm>
          <a:prstGeom prst="rect">
            <a:avLst/>
          </a:prstGeom>
          <a:noFill/>
          <a:ln>
            <a:noFill/>
          </a:ln>
        </p:spPr>
      </p:pic>
      <p:sp>
        <p:nvSpPr>
          <p:cNvPr id="884" name="Google Shape;884;p123"/>
          <p:cNvSpPr txBox="1"/>
          <p:nvPr/>
        </p:nvSpPr>
        <p:spPr>
          <a:xfrm>
            <a:off x="4070111" y="1649000"/>
            <a:ext cx="15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RNN</a:t>
            </a:r>
            <a:endParaRPr b="1">
              <a:latin typeface="Roboto"/>
              <a:ea typeface="Roboto"/>
              <a:cs typeface="Roboto"/>
              <a:sym typeface="Roboto"/>
            </a:endParaRPr>
          </a:p>
        </p:txBody>
      </p:sp>
      <p:sp>
        <p:nvSpPr>
          <p:cNvPr id="885" name="Google Shape;885;p123"/>
          <p:cNvSpPr txBox="1"/>
          <p:nvPr/>
        </p:nvSpPr>
        <p:spPr>
          <a:xfrm>
            <a:off x="6877385" y="1649000"/>
            <a:ext cx="15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LSTM Gate</a:t>
            </a:r>
            <a:endParaRPr b="1">
              <a:latin typeface="Roboto"/>
              <a:ea typeface="Roboto"/>
              <a:cs typeface="Roboto"/>
              <a:sym typeface="Roboto"/>
            </a:endParaRPr>
          </a:p>
        </p:txBody>
      </p:sp>
      <p:sp>
        <p:nvSpPr>
          <p:cNvPr id="886" name="Google Shape;886;p123"/>
          <p:cNvSpPr txBox="1"/>
          <p:nvPr/>
        </p:nvSpPr>
        <p:spPr>
          <a:xfrm>
            <a:off x="6259489" y="3911908"/>
            <a:ext cx="326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Cell state</a:t>
            </a:r>
            <a:r>
              <a:rPr lang="en-GB">
                <a:latin typeface="Roboto"/>
                <a:ea typeface="Roboto"/>
                <a:cs typeface="Roboto"/>
                <a:sym typeface="Roboto"/>
              </a:rPr>
              <a:t> transports relative information down to the sequence chain (memory of the network).</a:t>
            </a:r>
            <a:endParaRPr>
              <a:latin typeface="Roboto"/>
              <a:ea typeface="Roboto"/>
              <a:cs typeface="Roboto"/>
              <a:sym typeface="Roboto"/>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Different LSTM Models</a:t>
            </a:r>
            <a:endParaRPr/>
          </a:p>
        </p:txBody>
      </p:sp>
      <p:sp>
        <p:nvSpPr>
          <p:cNvPr id="892" name="Google Shape;892;p124"/>
          <p:cNvSpPr txBox="1"/>
          <p:nvPr>
            <p:ph idx="1" type="body"/>
          </p:nvPr>
        </p:nvSpPr>
        <p:spPr>
          <a:xfrm>
            <a:off x="370475" y="1516350"/>
            <a:ext cx="8322600" cy="3360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GB" sz="1100"/>
              <a:t>Classic LSTM</a:t>
            </a:r>
            <a:endParaRPr b="1" sz="1100"/>
          </a:p>
          <a:p>
            <a:pPr indent="-298450" lvl="1" marL="914400" rtl="0" algn="l">
              <a:spcBef>
                <a:spcPts val="0"/>
              </a:spcBef>
              <a:spcAft>
                <a:spcPts val="0"/>
              </a:spcAft>
              <a:buSzPts val="1100"/>
              <a:buChar char="○"/>
            </a:pPr>
            <a:r>
              <a:rPr lang="en-GB" sz="1100">
                <a:solidFill>
                  <a:srgbClr val="292929"/>
                </a:solidFill>
                <a:highlight>
                  <a:srgbClr val="FFFFFF"/>
                </a:highlight>
              </a:rPr>
              <a:t>This architecture consists of 4 gating layers through which the cell state works, i.e., 2-input gates, forget gate and output gates. The input gates work together to choose the input to add to the cell state. The forget gate decides what old cell state to forget based on current cell state. The output gates decides what output to be sent through them.</a:t>
            </a:r>
            <a:endParaRPr sz="1100">
              <a:solidFill>
                <a:srgbClr val="292929"/>
              </a:solidFill>
              <a:highlight>
                <a:srgbClr val="FFFFFF"/>
              </a:highlight>
            </a:endParaRPr>
          </a:p>
          <a:p>
            <a:pPr indent="-298450" lvl="0" marL="457200" rtl="0" algn="l">
              <a:spcBef>
                <a:spcPts val="0"/>
              </a:spcBef>
              <a:spcAft>
                <a:spcPts val="0"/>
              </a:spcAft>
              <a:buClr>
                <a:srgbClr val="292929"/>
              </a:buClr>
              <a:buSzPts val="1100"/>
              <a:buChar char="●"/>
            </a:pPr>
            <a:r>
              <a:rPr b="1" lang="en-GB" sz="1100">
                <a:solidFill>
                  <a:srgbClr val="292929"/>
                </a:solidFill>
                <a:highlight>
                  <a:srgbClr val="FFFFFF"/>
                </a:highlight>
              </a:rPr>
              <a:t>Stacked LSTM</a:t>
            </a:r>
            <a:endParaRPr b="1" sz="1100">
              <a:solidFill>
                <a:srgbClr val="292929"/>
              </a:solidFill>
              <a:highlight>
                <a:srgbClr val="FFFFFF"/>
              </a:highlight>
            </a:endParaRPr>
          </a:p>
          <a:p>
            <a:pPr indent="-298450" lvl="1" marL="914400" rtl="0" algn="l">
              <a:spcBef>
                <a:spcPts val="0"/>
              </a:spcBef>
              <a:spcAft>
                <a:spcPts val="0"/>
              </a:spcAft>
              <a:buClr>
                <a:srgbClr val="292929"/>
              </a:buClr>
              <a:buSzPts val="1100"/>
              <a:buChar char="○"/>
            </a:pPr>
            <a:r>
              <a:rPr lang="en-GB" sz="1100">
                <a:solidFill>
                  <a:srgbClr val="292929"/>
                </a:solidFill>
                <a:highlight>
                  <a:srgbClr val="FFFFFF"/>
                </a:highlight>
              </a:rPr>
              <a:t>The Stacked LSTM is nothing but an LSTM Model with multiple LSTM layers. The LSTM layer gives a sequential output to the next LSTM layer.</a:t>
            </a:r>
            <a:endParaRPr sz="1100">
              <a:solidFill>
                <a:srgbClr val="292929"/>
              </a:solidFill>
              <a:highlight>
                <a:srgbClr val="FFFFFF"/>
              </a:highlight>
            </a:endParaRPr>
          </a:p>
          <a:p>
            <a:pPr indent="-298450" lvl="0" marL="457200" rtl="0" algn="l">
              <a:lnSpc>
                <a:spcPct val="123529"/>
              </a:lnSpc>
              <a:spcBef>
                <a:spcPts val="0"/>
              </a:spcBef>
              <a:spcAft>
                <a:spcPts val="0"/>
              </a:spcAft>
              <a:buClr>
                <a:srgbClr val="292929"/>
              </a:buClr>
              <a:buSzPts val="1100"/>
              <a:buChar char="●"/>
            </a:pPr>
            <a:r>
              <a:rPr b="1" lang="en-GB" sz="1100">
                <a:solidFill>
                  <a:srgbClr val="292929"/>
                </a:solidFill>
                <a:highlight>
                  <a:srgbClr val="FFFFFF"/>
                </a:highlight>
              </a:rPr>
              <a:t>Bidirectional LSTM</a:t>
            </a:r>
            <a:endParaRPr b="1" sz="1100">
              <a:solidFill>
                <a:srgbClr val="292929"/>
              </a:solidFill>
              <a:highlight>
                <a:srgbClr val="FFFFFF"/>
              </a:highlight>
            </a:endParaRPr>
          </a:p>
          <a:p>
            <a:pPr indent="-298450" lvl="1" marL="914400" rtl="0" algn="l">
              <a:lnSpc>
                <a:spcPct val="115000"/>
              </a:lnSpc>
              <a:spcBef>
                <a:spcPts val="0"/>
              </a:spcBef>
              <a:spcAft>
                <a:spcPts val="0"/>
              </a:spcAft>
              <a:buClr>
                <a:srgbClr val="292929"/>
              </a:buClr>
              <a:buSzPts val="1100"/>
              <a:buChar char="○"/>
            </a:pPr>
            <a:r>
              <a:rPr lang="en-GB" sz="1100">
                <a:solidFill>
                  <a:srgbClr val="292929"/>
                </a:solidFill>
                <a:highlight>
                  <a:srgbClr val="FFFFFF"/>
                </a:highlight>
              </a:rPr>
              <a:t>The Bidirectional LSTM trains two on the input sequence instead of one which means the first input sequence and the second is its reversed copy of the same. The improves the learning of the model more faster.</a:t>
            </a:r>
            <a:endParaRPr sz="1100">
              <a:solidFill>
                <a:srgbClr val="292929"/>
              </a:solidFill>
              <a:highlight>
                <a:srgbClr val="FFFFFF"/>
              </a:highlight>
            </a:endParaRPr>
          </a:p>
          <a:p>
            <a:pPr indent="-298450" lvl="0" marL="457200" rtl="0" algn="l">
              <a:lnSpc>
                <a:spcPct val="123529"/>
              </a:lnSpc>
              <a:spcBef>
                <a:spcPts val="0"/>
              </a:spcBef>
              <a:spcAft>
                <a:spcPts val="0"/>
              </a:spcAft>
              <a:buClr>
                <a:srgbClr val="292929"/>
              </a:buClr>
              <a:buSzPts val="1100"/>
              <a:buChar char="●"/>
            </a:pPr>
            <a:r>
              <a:rPr b="1" lang="en-GB" sz="1100">
                <a:solidFill>
                  <a:srgbClr val="292929"/>
                </a:solidFill>
                <a:highlight>
                  <a:srgbClr val="FFFFFF"/>
                </a:highlight>
              </a:rPr>
              <a:t>GRU(Gated Recurrent Unit)</a:t>
            </a:r>
            <a:endParaRPr b="1" sz="1100">
              <a:solidFill>
                <a:srgbClr val="292929"/>
              </a:solidFill>
              <a:highlight>
                <a:srgbClr val="FFFFFF"/>
              </a:highlight>
            </a:endParaRPr>
          </a:p>
          <a:p>
            <a:pPr indent="-298450" lvl="1" marL="914400" rtl="0" algn="l">
              <a:lnSpc>
                <a:spcPct val="115000"/>
              </a:lnSpc>
              <a:spcBef>
                <a:spcPts val="0"/>
              </a:spcBef>
              <a:spcAft>
                <a:spcPts val="0"/>
              </a:spcAft>
              <a:buClr>
                <a:srgbClr val="292929"/>
              </a:buClr>
              <a:buSzPts val="1100"/>
              <a:buChar char="○"/>
            </a:pPr>
            <a:r>
              <a:rPr lang="en-GB" sz="1100">
                <a:solidFill>
                  <a:srgbClr val="292929"/>
                </a:solidFill>
                <a:highlight>
                  <a:srgbClr val="FFFFFF"/>
                </a:highlight>
              </a:rPr>
              <a:t>The Gated Recurrent Unit Neural Networks basically consist of two gates i.e., Reset Gate and Update Gate. Reset Gates help capture short-term dependencies in sequences and Update Gates help capture long-term dependencies in sequences. Both the gates control how much each hidden unit has to remember or forget while working on the sequence.</a:t>
            </a:r>
            <a:endParaRPr sz="1100">
              <a:solidFill>
                <a:srgbClr val="292929"/>
              </a:solidFill>
              <a:highlight>
                <a:srgbClr val="FFFFFF"/>
              </a:highlight>
            </a:endParaRPr>
          </a:p>
          <a:p>
            <a:pPr indent="-298450" lvl="0" marL="457200" rtl="0" algn="l">
              <a:lnSpc>
                <a:spcPct val="123529"/>
              </a:lnSpc>
              <a:spcBef>
                <a:spcPts val="0"/>
              </a:spcBef>
              <a:spcAft>
                <a:spcPts val="0"/>
              </a:spcAft>
              <a:buClr>
                <a:srgbClr val="292929"/>
              </a:buClr>
              <a:buSzPts val="1100"/>
              <a:buChar char="●"/>
            </a:pPr>
            <a:r>
              <a:rPr b="1" lang="en-GB" sz="1100">
                <a:solidFill>
                  <a:srgbClr val="292929"/>
                </a:solidFill>
                <a:highlight>
                  <a:srgbClr val="FFFFFF"/>
                </a:highlight>
              </a:rPr>
              <a:t>BGRU(Bidirectional GRU)</a:t>
            </a:r>
            <a:endParaRPr b="1" sz="1100">
              <a:solidFill>
                <a:srgbClr val="292929"/>
              </a:solidFill>
              <a:highlight>
                <a:srgbClr val="FFFFFF"/>
              </a:highlight>
            </a:endParaRPr>
          </a:p>
          <a:p>
            <a:pPr indent="-298450" lvl="1" marL="914400" rtl="0" algn="l">
              <a:lnSpc>
                <a:spcPct val="115000"/>
              </a:lnSpc>
              <a:spcBef>
                <a:spcPts val="0"/>
              </a:spcBef>
              <a:spcAft>
                <a:spcPts val="0"/>
              </a:spcAft>
              <a:buClr>
                <a:srgbClr val="292929"/>
              </a:buClr>
              <a:buSzPts val="1100"/>
              <a:buChar char="○"/>
            </a:pPr>
            <a:r>
              <a:rPr lang="en-GB" sz="1100">
                <a:solidFill>
                  <a:srgbClr val="292929"/>
                </a:solidFill>
                <a:highlight>
                  <a:srgbClr val="FFFFFF"/>
                </a:highlight>
              </a:rPr>
              <a:t>As Bidirectional LSTM, the Bidirectional GRU is also a Bidirectional RNN, which means, the BGRU is nothing but the GRU in a bidirectional manner.</a:t>
            </a:r>
            <a:endParaRPr sz="1100">
              <a:solidFill>
                <a:srgbClr val="292929"/>
              </a:solidFill>
              <a:highlight>
                <a:srgbClr val="FFFFFF"/>
              </a:highlight>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5"/>
          <p:cNvSpPr txBox="1"/>
          <p:nvPr>
            <p:ph type="title"/>
          </p:nvPr>
        </p:nvSpPr>
        <p:spPr>
          <a:xfrm>
            <a:off x="311750" y="831175"/>
            <a:ext cx="83775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Transformers</a:t>
            </a:r>
            <a:endParaRPr/>
          </a:p>
        </p:txBody>
      </p:sp>
      <p:sp>
        <p:nvSpPr>
          <p:cNvPr id="898" name="Google Shape;898;p125"/>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GB" sz="1700"/>
              <a:t>Attention Is All You Need</a:t>
            </a:r>
            <a:endParaRPr sz="17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a:t>
            </a:r>
            <a:endParaRPr/>
          </a:p>
        </p:txBody>
      </p:sp>
      <p:pic>
        <p:nvPicPr>
          <p:cNvPr id="904" name="Google Shape;904;p126"/>
          <p:cNvPicPr preferRelativeResize="0"/>
          <p:nvPr/>
        </p:nvPicPr>
        <p:blipFill>
          <a:blip r:embed="rId3">
            <a:alphaModFix/>
          </a:blip>
          <a:stretch>
            <a:fillRect/>
          </a:stretch>
        </p:blipFill>
        <p:spPr>
          <a:xfrm>
            <a:off x="1082838" y="1371000"/>
            <a:ext cx="6978376" cy="371407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910" name="Google Shape;910;p127"/>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Take a sequence of vectors as input and output another sequence</a:t>
            </a:r>
            <a:endParaRPr/>
          </a:p>
          <a:p>
            <a:pPr indent="-330200" lvl="0" marL="457200" rtl="0" algn="l">
              <a:spcBef>
                <a:spcPts val="0"/>
              </a:spcBef>
              <a:spcAft>
                <a:spcPts val="0"/>
              </a:spcAft>
              <a:buSzPts val="1600"/>
              <a:buChar char="●"/>
            </a:pPr>
            <a:r>
              <a:rPr lang="en-GB"/>
              <a:t>The sequence </a:t>
            </a:r>
            <a:r>
              <a:rPr lang="en-GB"/>
              <a:t>length could vary without changing the model parameters</a:t>
            </a:r>
            <a:endParaRPr/>
          </a:p>
          <a:p>
            <a:pPr indent="-330200" lvl="0" marL="457200" rtl="0" algn="l">
              <a:spcBef>
                <a:spcPts val="0"/>
              </a:spcBef>
              <a:spcAft>
                <a:spcPts val="0"/>
              </a:spcAft>
              <a:buSzPts val="1600"/>
              <a:buChar char="●"/>
            </a:pPr>
            <a:r>
              <a:rPr lang="en-GB"/>
              <a:t>The basic operation is </a:t>
            </a:r>
            <a:r>
              <a:rPr i="1" lang="en-GB"/>
              <a:t>Self-attention</a:t>
            </a:r>
            <a:endParaRPr i="1"/>
          </a:p>
          <a:p>
            <a:pPr indent="-330200" lvl="1" marL="914400" rtl="0" algn="l">
              <a:spcBef>
                <a:spcPts val="0"/>
              </a:spcBef>
              <a:spcAft>
                <a:spcPts val="0"/>
              </a:spcAft>
              <a:buSzPts val="1600"/>
              <a:buChar char="○"/>
            </a:pPr>
            <a:r>
              <a:rPr lang="en-GB"/>
              <a:t>Self-attention aims to take the best of sequential RNN processing and parallel processing of CNN</a:t>
            </a:r>
            <a:endParaRPr/>
          </a:p>
          <a:p>
            <a:pPr indent="-330200" lvl="1" marL="914400" rtl="0" algn="l">
              <a:spcBef>
                <a:spcPts val="0"/>
              </a:spcBef>
              <a:spcAft>
                <a:spcPts val="0"/>
              </a:spcAft>
              <a:buSzPts val="1600"/>
              <a:buChar char="○"/>
            </a:pPr>
            <a:r>
              <a:rPr lang="en-GB"/>
              <a:t>It attempts to associate each individual word in the input to other words</a:t>
            </a:r>
            <a:endParaRPr/>
          </a:p>
          <a:p>
            <a:pPr indent="-330200" lvl="0" marL="457200" rtl="0" algn="l">
              <a:spcBef>
                <a:spcPts val="0"/>
              </a:spcBef>
              <a:spcAft>
                <a:spcPts val="0"/>
              </a:spcAft>
              <a:buSzPts val="1600"/>
              <a:buChar char="●"/>
            </a:pPr>
            <a:r>
              <a:rPr lang="en-GB" u="sng">
                <a:solidFill>
                  <a:schemeClr val="hlink"/>
                </a:solidFill>
                <a:hlinkClick r:id="rId3"/>
              </a:rPr>
              <a:t>https://www.youtube.com/watch?v=4Bdc55j80l8</a:t>
            </a:r>
            <a:endParaRPr/>
          </a:p>
          <a:p>
            <a:pPr indent="-330200" lvl="0" marL="457200" rtl="0" algn="l">
              <a:spcBef>
                <a:spcPts val="0"/>
              </a:spcBef>
              <a:spcAft>
                <a:spcPts val="0"/>
              </a:spcAft>
              <a:buSzPts val="1600"/>
              <a:buChar char="●"/>
            </a:pPr>
            <a:r>
              <a:rPr lang="en-GB"/>
              <a:t>https://data-science-blog.com/blog/2021/04/07/multi-head-attention-mechanism/</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Self-attention (basic)</a:t>
            </a:r>
            <a:endParaRPr/>
          </a:p>
        </p:txBody>
      </p:sp>
      <p:sp>
        <p:nvSpPr>
          <p:cNvPr id="916" name="Google Shape;916;p128"/>
          <p:cNvSpPr txBox="1"/>
          <p:nvPr>
            <p:ph idx="1" type="body"/>
          </p:nvPr>
        </p:nvSpPr>
        <p:spPr>
          <a:xfrm>
            <a:off x="370475" y="1516350"/>
            <a:ext cx="3312000" cy="473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formula:</a:t>
            </a:r>
            <a:endParaRPr/>
          </a:p>
        </p:txBody>
      </p:sp>
      <p:pic>
        <p:nvPicPr>
          <p:cNvPr id="917" name="Google Shape;917;p128"/>
          <p:cNvPicPr preferRelativeResize="0"/>
          <p:nvPr/>
        </p:nvPicPr>
        <p:blipFill>
          <a:blip r:embed="rId3">
            <a:alphaModFix/>
          </a:blip>
          <a:stretch>
            <a:fillRect/>
          </a:stretch>
        </p:blipFill>
        <p:spPr>
          <a:xfrm>
            <a:off x="4135301" y="1794948"/>
            <a:ext cx="4196076" cy="2296775"/>
          </a:xfrm>
          <a:prstGeom prst="rect">
            <a:avLst/>
          </a:prstGeom>
          <a:noFill/>
          <a:ln>
            <a:noFill/>
          </a:ln>
        </p:spPr>
      </p:pic>
      <p:sp>
        <p:nvSpPr>
          <p:cNvPr id="918" name="Google Shape;918;p128"/>
          <p:cNvSpPr txBox="1"/>
          <p:nvPr/>
        </p:nvSpPr>
        <p:spPr>
          <a:xfrm>
            <a:off x="4610038" y="4195100"/>
            <a:ext cx="324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Roboto"/>
                <a:ea typeface="Roboto"/>
                <a:cs typeface="Roboto"/>
                <a:sym typeface="Roboto"/>
              </a:rPr>
              <a:t>Single-step</a:t>
            </a:r>
            <a:endParaRPr>
              <a:latin typeface="Roboto"/>
              <a:ea typeface="Roboto"/>
              <a:cs typeface="Roboto"/>
              <a:sym typeface="Roboto"/>
            </a:endParaRPr>
          </a:p>
        </p:txBody>
      </p:sp>
      <p:pic>
        <p:nvPicPr>
          <p:cNvPr id="919" name="Google Shape;919;p128"/>
          <p:cNvPicPr preferRelativeResize="0"/>
          <p:nvPr/>
        </p:nvPicPr>
        <p:blipFill>
          <a:blip r:embed="rId4">
            <a:alphaModFix/>
          </a:blip>
          <a:stretch>
            <a:fillRect/>
          </a:stretch>
        </p:blipFill>
        <p:spPr>
          <a:xfrm>
            <a:off x="856000" y="1989450"/>
            <a:ext cx="1320300" cy="623700"/>
          </a:xfrm>
          <a:prstGeom prst="rect">
            <a:avLst/>
          </a:prstGeom>
          <a:noFill/>
          <a:ln>
            <a:noFill/>
          </a:ln>
        </p:spPr>
      </p:pic>
      <p:pic>
        <p:nvPicPr>
          <p:cNvPr id="920" name="Google Shape;920;p128"/>
          <p:cNvPicPr preferRelativeResize="0"/>
          <p:nvPr/>
        </p:nvPicPr>
        <p:blipFill>
          <a:blip r:embed="rId5">
            <a:alphaModFix/>
          </a:blip>
          <a:stretch>
            <a:fillRect/>
          </a:stretch>
        </p:blipFill>
        <p:spPr>
          <a:xfrm>
            <a:off x="2176304" y="2613150"/>
            <a:ext cx="885696" cy="400200"/>
          </a:xfrm>
          <a:prstGeom prst="rect">
            <a:avLst/>
          </a:prstGeom>
          <a:noFill/>
          <a:ln>
            <a:noFill/>
          </a:ln>
        </p:spPr>
      </p:pic>
      <p:pic>
        <p:nvPicPr>
          <p:cNvPr id="921" name="Google Shape;921;p128"/>
          <p:cNvPicPr preferRelativeResize="0"/>
          <p:nvPr/>
        </p:nvPicPr>
        <p:blipFill>
          <a:blip r:embed="rId6">
            <a:alphaModFix/>
          </a:blip>
          <a:stretch>
            <a:fillRect/>
          </a:stretch>
        </p:blipFill>
        <p:spPr>
          <a:xfrm>
            <a:off x="856000" y="3104625"/>
            <a:ext cx="1232751" cy="543675"/>
          </a:xfrm>
          <a:prstGeom prst="rect">
            <a:avLst/>
          </a:prstGeom>
          <a:noFill/>
          <a:ln>
            <a:noFill/>
          </a:ln>
        </p:spPr>
      </p:pic>
      <p:cxnSp>
        <p:nvCxnSpPr>
          <p:cNvPr id="922" name="Google Shape;922;p128"/>
          <p:cNvCxnSpPr/>
          <p:nvPr/>
        </p:nvCxnSpPr>
        <p:spPr>
          <a:xfrm flipH="1">
            <a:off x="1127925" y="2400875"/>
            <a:ext cx="683400" cy="777600"/>
          </a:xfrm>
          <a:prstGeom prst="straightConnector1">
            <a:avLst/>
          </a:prstGeom>
          <a:noFill/>
          <a:ln cap="flat" cmpd="sng" w="9525">
            <a:solidFill>
              <a:schemeClr val="dk2"/>
            </a:solidFill>
            <a:prstDash val="solid"/>
            <a:round/>
            <a:headEnd len="med" w="med" type="none"/>
            <a:tailEnd len="med" w="med" type="triangle"/>
          </a:ln>
        </p:spPr>
      </p:cxnSp>
      <p:cxnSp>
        <p:nvCxnSpPr>
          <p:cNvPr id="923" name="Google Shape;923;p128"/>
          <p:cNvCxnSpPr>
            <a:endCxn id="920" idx="1"/>
          </p:cNvCxnSpPr>
          <p:nvPr/>
        </p:nvCxnSpPr>
        <p:spPr>
          <a:xfrm flipH="1" rot="10800000">
            <a:off x="1802804" y="2813250"/>
            <a:ext cx="373500" cy="313800"/>
          </a:xfrm>
          <a:prstGeom prst="straightConnector1">
            <a:avLst/>
          </a:prstGeom>
          <a:noFill/>
          <a:ln cap="flat" cmpd="sng" w="9525">
            <a:solidFill>
              <a:schemeClr val="dk2"/>
            </a:solidFill>
            <a:prstDash val="solid"/>
            <a:round/>
            <a:headEnd len="med" w="med" type="none"/>
            <a:tailEnd len="med" w="med" type="triangle"/>
          </a:ln>
        </p:spPr>
      </p:cxnSp>
      <p:sp>
        <p:nvSpPr>
          <p:cNvPr id="924" name="Google Shape;924;p128"/>
          <p:cNvSpPr txBox="1"/>
          <p:nvPr/>
        </p:nvSpPr>
        <p:spPr>
          <a:xfrm>
            <a:off x="529725" y="3990050"/>
            <a:ext cx="22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All the weight must sum up to 1 (softmax)</a:t>
            </a:r>
            <a:endParaRPr>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Self-attention (complex)</a:t>
            </a:r>
            <a:endParaRPr/>
          </a:p>
        </p:txBody>
      </p:sp>
      <p:sp>
        <p:nvSpPr>
          <p:cNvPr id="930" name="Google Shape;930;p129"/>
          <p:cNvSpPr txBox="1"/>
          <p:nvPr>
            <p:ph idx="1" type="body"/>
          </p:nvPr>
        </p:nvSpPr>
        <p:spPr>
          <a:xfrm>
            <a:off x="370475" y="1516350"/>
            <a:ext cx="4380000" cy="153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62500" lnSpcReduction="10000"/>
          </a:bodyPr>
          <a:lstStyle/>
          <a:p>
            <a:pPr indent="-292100" lvl="0" marL="457200" rtl="0" algn="l">
              <a:spcBef>
                <a:spcPts val="0"/>
              </a:spcBef>
              <a:spcAft>
                <a:spcPts val="0"/>
              </a:spcAft>
              <a:buSzPct val="100000"/>
              <a:buChar char="●"/>
            </a:pPr>
            <a:r>
              <a:rPr lang="en-GB"/>
              <a:t>Scaled dot product</a:t>
            </a:r>
            <a:endParaRPr/>
          </a:p>
          <a:p>
            <a:pPr indent="-292100" lvl="1" marL="914400" rtl="0" algn="l">
              <a:spcBef>
                <a:spcPts val="0"/>
              </a:spcBef>
              <a:spcAft>
                <a:spcPts val="0"/>
              </a:spcAft>
              <a:buSzPct val="100000"/>
              <a:buChar char="○"/>
            </a:pPr>
            <a:r>
              <a:rPr lang="en-GB"/>
              <a:t>Dot product is sensible to the size of the input vectors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457200" rtl="0" algn="l">
              <a:spcBef>
                <a:spcPts val="1000"/>
              </a:spcBef>
              <a:spcAft>
                <a:spcPts val="1000"/>
              </a:spcAft>
              <a:buNone/>
            </a:pPr>
            <a:r>
              <a:t/>
            </a:r>
            <a:endParaRPr/>
          </a:p>
        </p:txBody>
      </p:sp>
      <p:pic>
        <p:nvPicPr>
          <p:cNvPr id="931" name="Google Shape;931;p129"/>
          <p:cNvPicPr preferRelativeResize="0"/>
          <p:nvPr/>
        </p:nvPicPr>
        <p:blipFill>
          <a:blip r:embed="rId3">
            <a:alphaModFix/>
          </a:blip>
          <a:stretch>
            <a:fillRect/>
          </a:stretch>
        </p:blipFill>
        <p:spPr>
          <a:xfrm>
            <a:off x="1742974" y="2342313"/>
            <a:ext cx="1145676" cy="537025"/>
          </a:xfrm>
          <a:prstGeom prst="rect">
            <a:avLst/>
          </a:prstGeom>
          <a:noFill/>
          <a:ln>
            <a:noFill/>
          </a:ln>
        </p:spPr>
      </p:pic>
      <p:sp>
        <p:nvSpPr>
          <p:cNvPr id="932" name="Google Shape;932;p129"/>
          <p:cNvSpPr txBox="1"/>
          <p:nvPr/>
        </p:nvSpPr>
        <p:spPr>
          <a:xfrm>
            <a:off x="5485250" y="1478125"/>
            <a:ext cx="3597000" cy="3360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Roboto"/>
              <a:buChar char="●"/>
            </a:pPr>
            <a:r>
              <a:rPr lang="en-GB" sz="1600">
                <a:solidFill>
                  <a:schemeClr val="dk2"/>
                </a:solidFill>
                <a:latin typeface="Roboto"/>
                <a:ea typeface="Roboto"/>
                <a:cs typeface="Roboto"/>
                <a:sym typeface="Roboto"/>
              </a:rPr>
              <a:t>Key, value and query transformations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GB" sz="1600">
                <a:solidFill>
                  <a:schemeClr val="dk2"/>
                </a:solidFill>
                <a:latin typeface="Roboto"/>
                <a:ea typeface="Roboto"/>
                <a:cs typeface="Roboto"/>
                <a:sym typeface="Roboto"/>
              </a:rPr>
              <a:t>The operation is a soft version of a dictionary </a:t>
            </a:r>
            <a:endParaRPr sz="1600">
              <a:solidFill>
                <a:schemeClr val="dk2"/>
              </a:solidFill>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p:txBody>
      </p:sp>
      <p:pic>
        <p:nvPicPr>
          <p:cNvPr id="933" name="Google Shape;933;p129"/>
          <p:cNvPicPr preferRelativeResize="0"/>
          <p:nvPr/>
        </p:nvPicPr>
        <p:blipFill>
          <a:blip r:embed="rId4">
            <a:alphaModFix/>
          </a:blip>
          <a:stretch>
            <a:fillRect/>
          </a:stretch>
        </p:blipFill>
        <p:spPr>
          <a:xfrm>
            <a:off x="5720252" y="2631525"/>
            <a:ext cx="858650" cy="2146851"/>
          </a:xfrm>
          <a:prstGeom prst="rect">
            <a:avLst/>
          </a:prstGeom>
          <a:noFill/>
          <a:ln>
            <a:noFill/>
          </a:ln>
        </p:spPr>
      </p:pic>
      <p:sp>
        <p:nvSpPr>
          <p:cNvPr id="934" name="Google Shape;934;p129"/>
          <p:cNvSpPr txBox="1"/>
          <p:nvPr/>
        </p:nvSpPr>
        <p:spPr>
          <a:xfrm>
            <a:off x="370475" y="3146500"/>
            <a:ext cx="4380000" cy="186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Roboto"/>
              <a:buChar char="●"/>
            </a:pPr>
            <a:r>
              <a:rPr lang="en-GB" sz="1600">
                <a:solidFill>
                  <a:schemeClr val="dk2"/>
                </a:solidFill>
                <a:latin typeface="Roboto"/>
                <a:ea typeface="Roboto"/>
                <a:cs typeface="Roboto"/>
                <a:sym typeface="Roboto"/>
              </a:rPr>
              <a:t>Multi-head attention</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GB" sz="1600">
                <a:solidFill>
                  <a:schemeClr val="dk2"/>
                </a:solidFill>
                <a:latin typeface="Roboto"/>
                <a:ea typeface="Roboto"/>
                <a:cs typeface="Roboto"/>
                <a:sym typeface="Roboto"/>
              </a:rPr>
              <a:t>The need is based on the fact that different words are related</a:t>
            </a:r>
            <a:endParaRPr sz="1600">
              <a:solidFill>
                <a:schemeClr val="dk2"/>
              </a:solidFill>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p:txBody>
      </p:sp>
      <p:pic>
        <p:nvPicPr>
          <p:cNvPr id="935" name="Google Shape;935;p129"/>
          <p:cNvPicPr preferRelativeResize="0"/>
          <p:nvPr/>
        </p:nvPicPr>
        <p:blipFill>
          <a:blip r:embed="rId5">
            <a:alphaModFix/>
          </a:blip>
          <a:stretch>
            <a:fillRect/>
          </a:stretch>
        </p:blipFill>
        <p:spPr>
          <a:xfrm>
            <a:off x="6873739" y="2631529"/>
            <a:ext cx="2022461" cy="1335150"/>
          </a:xfrm>
          <a:prstGeom prst="rect">
            <a:avLst/>
          </a:prstGeom>
          <a:noFill/>
          <a:ln>
            <a:noFill/>
          </a:ln>
        </p:spPr>
      </p:pic>
      <p:pic>
        <p:nvPicPr>
          <p:cNvPr id="936" name="Google Shape;936;p129"/>
          <p:cNvPicPr preferRelativeResize="0"/>
          <p:nvPr/>
        </p:nvPicPr>
        <p:blipFill>
          <a:blip r:embed="rId6">
            <a:alphaModFix/>
          </a:blip>
          <a:stretch>
            <a:fillRect/>
          </a:stretch>
        </p:blipFill>
        <p:spPr>
          <a:xfrm>
            <a:off x="1332874" y="3966673"/>
            <a:ext cx="2535076" cy="9693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Key, query and values explanation</a:t>
            </a:r>
            <a:endParaRPr/>
          </a:p>
        </p:txBody>
      </p:sp>
      <p:sp>
        <p:nvSpPr>
          <p:cNvPr id="942" name="Google Shape;942;p130"/>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u="sng">
                <a:solidFill>
                  <a:schemeClr val="hlink"/>
                </a:solidFill>
                <a:hlinkClick r:id="rId3"/>
              </a:rPr>
              <a:t>https://stats.stackexchange.com/questions/421935/what-exactly-are-keys-queries-and-values-in-attention-mechanisms</a:t>
            </a:r>
            <a:endParaRPr/>
          </a:p>
          <a:p>
            <a:pPr indent="-342900" lvl="0" marL="457200" rtl="0" algn="l">
              <a:lnSpc>
                <a:spcPct val="115000"/>
              </a:lnSpc>
              <a:spcBef>
                <a:spcPts val="0"/>
              </a:spcBef>
              <a:spcAft>
                <a:spcPts val="0"/>
              </a:spcAft>
              <a:buSzPts val="1800"/>
              <a:buChar char="●"/>
            </a:pPr>
            <a:r>
              <a:rPr lang="en-GB">
                <a:solidFill>
                  <a:srgbClr val="232629"/>
                </a:solidFill>
                <a:highlight>
                  <a:srgbClr val="FFFFFF"/>
                </a:highlight>
              </a:rPr>
              <a:t>The key/value/query concepts come from retrieval systems. For example, when you type a query to search for some video on Youtube, the search engine will map your </a:t>
            </a:r>
            <a:r>
              <a:rPr b="1" lang="en-GB">
                <a:solidFill>
                  <a:srgbClr val="232629"/>
                </a:solidFill>
                <a:highlight>
                  <a:srgbClr val="FFFFFF"/>
                </a:highlight>
              </a:rPr>
              <a:t>query</a:t>
            </a:r>
            <a:r>
              <a:rPr lang="en-GB">
                <a:solidFill>
                  <a:srgbClr val="232629"/>
                </a:solidFill>
                <a:highlight>
                  <a:srgbClr val="FFFFFF"/>
                </a:highlight>
              </a:rPr>
              <a:t> against a set of </a:t>
            </a:r>
            <a:r>
              <a:rPr b="1" lang="en-GB">
                <a:solidFill>
                  <a:srgbClr val="232629"/>
                </a:solidFill>
                <a:highlight>
                  <a:srgbClr val="FFFFFF"/>
                </a:highlight>
              </a:rPr>
              <a:t>keys</a:t>
            </a:r>
            <a:r>
              <a:rPr lang="en-GB">
                <a:solidFill>
                  <a:srgbClr val="232629"/>
                </a:solidFill>
                <a:highlight>
                  <a:srgbClr val="FFFFFF"/>
                </a:highlight>
              </a:rPr>
              <a:t> (video title, description, etc.) associated with candidate videos in the database, then present you the best matched videos (</a:t>
            </a:r>
            <a:r>
              <a:rPr b="1" lang="en-GB">
                <a:solidFill>
                  <a:srgbClr val="232629"/>
                </a:solidFill>
                <a:highlight>
                  <a:srgbClr val="FFFFFF"/>
                </a:highlight>
              </a:rPr>
              <a:t>values</a:t>
            </a:r>
            <a:r>
              <a:rPr lang="en-GB">
                <a:solidFill>
                  <a:srgbClr val="232629"/>
                </a:solidFill>
                <a:highlight>
                  <a:srgbClr val="FFFFFF"/>
                </a:highlight>
              </a:rPr>
              <a:t>)</a:t>
            </a:r>
            <a:r>
              <a:rPr lang="en-GB" sz="1350">
                <a:solidFill>
                  <a:srgbClr val="232629"/>
                </a:solidFill>
                <a:highlight>
                  <a:srgbClr val="FFFFFF"/>
                </a:highlight>
              </a:rPr>
              <a:t>.</a:t>
            </a:r>
            <a:endParaRPr sz="1350">
              <a:solidFill>
                <a:srgbClr val="232629"/>
              </a:solidFill>
              <a:highlight>
                <a:srgbClr val="FFFFFF"/>
              </a:highlight>
            </a:endParaRPr>
          </a:p>
          <a:p>
            <a:pPr indent="-330200" lvl="0" marL="457200" rtl="0" algn="l">
              <a:lnSpc>
                <a:spcPct val="115000"/>
              </a:lnSpc>
              <a:spcBef>
                <a:spcPts val="0"/>
              </a:spcBef>
              <a:spcAft>
                <a:spcPts val="0"/>
              </a:spcAft>
              <a:buSzPts val="1600"/>
              <a:buChar char="●"/>
            </a:pPr>
            <a:r>
              <a:rPr lang="en-GB"/>
              <a:t>Looking at the self attention formula, we know that the weights sum up to 1, so we can think of them as a one hot vector which select information.</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Multi-headed attention</a:t>
            </a:r>
            <a:endParaRPr/>
          </a:p>
        </p:txBody>
      </p:sp>
      <p:sp>
        <p:nvSpPr>
          <p:cNvPr id="948" name="Google Shape;948;p131"/>
          <p:cNvSpPr txBox="1"/>
          <p:nvPr>
            <p:ph idx="1" type="body"/>
          </p:nvPr>
        </p:nvSpPr>
        <p:spPr>
          <a:xfrm>
            <a:off x="370475" y="1516350"/>
            <a:ext cx="8322600" cy="1055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This layer computes the attention weight for the input and produces an output </a:t>
            </a:r>
            <a:r>
              <a:rPr lang="en-GB" sz="1300"/>
              <a:t>vectors</a:t>
            </a:r>
            <a:r>
              <a:rPr lang="en-GB" sz="1300"/>
              <a:t> which encode the information about how each word should attend other words in the sequence</a:t>
            </a:r>
            <a:endParaRPr sz="1300"/>
          </a:p>
        </p:txBody>
      </p:sp>
      <p:pic>
        <p:nvPicPr>
          <p:cNvPr id="949" name="Google Shape;949;p131"/>
          <p:cNvPicPr preferRelativeResize="0"/>
          <p:nvPr/>
        </p:nvPicPr>
        <p:blipFill>
          <a:blip r:embed="rId3">
            <a:alphaModFix/>
          </a:blip>
          <a:stretch>
            <a:fillRect/>
          </a:stretch>
        </p:blipFill>
        <p:spPr>
          <a:xfrm>
            <a:off x="652550" y="2042025"/>
            <a:ext cx="1837124" cy="3031776"/>
          </a:xfrm>
          <a:prstGeom prst="rect">
            <a:avLst/>
          </a:prstGeom>
          <a:noFill/>
          <a:ln>
            <a:noFill/>
          </a:ln>
        </p:spPr>
      </p:pic>
      <p:pic>
        <p:nvPicPr>
          <p:cNvPr id="950" name="Google Shape;950;p131"/>
          <p:cNvPicPr preferRelativeResize="0"/>
          <p:nvPr/>
        </p:nvPicPr>
        <p:blipFill>
          <a:blip r:embed="rId4">
            <a:alphaModFix/>
          </a:blip>
          <a:stretch>
            <a:fillRect/>
          </a:stretch>
        </p:blipFill>
        <p:spPr>
          <a:xfrm>
            <a:off x="2940399" y="2042025"/>
            <a:ext cx="1128049" cy="1102176"/>
          </a:xfrm>
          <a:prstGeom prst="rect">
            <a:avLst/>
          </a:prstGeom>
          <a:noFill/>
          <a:ln>
            <a:noFill/>
          </a:ln>
        </p:spPr>
      </p:pic>
      <p:pic>
        <p:nvPicPr>
          <p:cNvPr id="951" name="Google Shape;951;p131"/>
          <p:cNvPicPr preferRelativeResize="0"/>
          <p:nvPr/>
        </p:nvPicPr>
        <p:blipFill>
          <a:blip r:embed="rId5">
            <a:alphaModFix/>
          </a:blip>
          <a:stretch>
            <a:fillRect/>
          </a:stretch>
        </p:blipFill>
        <p:spPr>
          <a:xfrm>
            <a:off x="5049211" y="2270426"/>
            <a:ext cx="1753675" cy="820352"/>
          </a:xfrm>
          <a:prstGeom prst="rect">
            <a:avLst/>
          </a:prstGeom>
          <a:noFill/>
          <a:ln>
            <a:noFill/>
          </a:ln>
        </p:spPr>
      </p:pic>
      <p:pic>
        <p:nvPicPr>
          <p:cNvPr id="952" name="Google Shape;952;p131"/>
          <p:cNvPicPr preferRelativeResize="0"/>
          <p:nvPr/>
        </p:nvPicPr>
        <p:blipFill>
          <a:blip r:embed="rId6">
            <a:alphaModFix/>
          </a:blip>
          <a:stretch>
            <a:fillRect/>
          </a:stretch>
        </p:blipFill>
        <p:spPr>
          <a:xfrm>
            <a:off x="7364925" y="2384000"/>
            <a:ext cx="1025300" cy="922075"/>
          </a:xfrm>
          <a:prstGeom prst="rect">
            <a:avLst/>
          </a:prstGeom>
          <a:noFill/>
          <a:ln>
            <a:noFill/>
          </a:ln>
        </p:spPr>
      </p:pic>
      <p:pic>
        <p:nvPicPr>
          <p:cNvPr id="953" name="Google Shape;953;p131"/>
          <p:cNvPicPr preferRelativeResize="0"/>
          <p:nvPr/>
        </p:nvPicPr>
        <p:blipFill>
          <a:blip r:embed="rId7">
            <a:alphaModFix/>
          </a:blip>
          <a:stretch>
            <a:fillRect/>
          </a:stretch>
        </p:blipFill>
        <p:spPr>
          <a:xfrm>
            <a:off x="7554575" y="3571675"/>
            <a:ext cx="1209688" cy="721825"/>
          </a:xfrm>
          <a:prstGeom prst="rect">
            <a:avLst/>
          </a:prstGeom>
          <a:noFill/>
          <a:ln>
            <a:noFill/>
          </a:ln>
        </p:spPr>
      </p:pic>
      <p:pic>
        <p:nvPicPr>
          <p:cNvPr id="954" name="Google Shape;954;p131"/>
          <p:cNvPicPr preferRelativeResize="0"/>
          <p:nvPr/>
        </p:nvPicPr>
        <p:blipFill>
          <a:blip r:embed="rId8">
            <a:alphaModFix/>
          </a:blip>
          <a:stretch>
            <a:fillRect/>
          </a:stretch>
        </p:blipFill>
        <p:spPr>
          <a:xfrm>
            <a:off x="6197400" y="4059752"/>
            <a:ext cx="1267415" cy="668363"/>
          </a:xfrm>
          <a:prstGeom prst="rect">
            <a:avLst/>
          </a:prstGeom>
          <a:noFill/>
          <a:ln>
            <a:noFill/>
          </a:ln>
        </p:spPr>
      </p:pic>
      <p:pic>
        <p:nvPicPr>
          <p:cNvPr id="955" name="Google Shape;955;p131"/>
          <p:cNvPicPr preferRelativeResize="0"/>
          <p:nvPr/>
        </p:nvPicPr>
        <p:blipFill>
          <a:blip r:embed="rId9">
            <a:alphaModFix/>
          </a:blip>
          <a:stretch>
            <a:fillRect/>
          </a:stretch>
        </p:blipFill>
        <p:spPr>
          <a:xfrm>
            <a:off x="3712900" y="3980875"/>
            <a:ext cx="2088991" cy="721825"/>
          </a:xfrm>
          <a:prstGeom prst="rect">
            <a:avLst/>
          </a:prstGeom>
          <a:noFill/>
          <a:ln>
            <a:noFill/>
          </a:ln>
        </p:spPr>
      </p:pic>
      <p:pic>
        <p:nvPicPr>
          <p:cNvPr id="956" name="Google Shape;956;p131"/>
          <p:cNvPicPr preferRelativeResize="0"/>
          <p:nvPr/>
        </p:nvPicPr>
        <p:blipFill>
          <a:blip r:embed="rId10">
            <a:alphaModFix/>
          </a:blip>
          <a:stretch>
            <a:fillRect/>
          </a:stretch>
        </p:blipFill>
        <p:spPr>
          <a:xfrm>
            <a:off x="2676840" y="3645063"/>
            <a:ext cx="640551" cy="1393426"/>
          </a:xfrm>
          <a:prstGeom prst="rect">
            <a:avLst/>
          </a:prstGeom>
          <a:noFill/>
          <a:ln>
            <a:noFill/>
          </a:ln>
        </p:spPr>
      </p:pic>
      <p:cxnSp>
        <p:nvCxnSpPr>
          <p:cNvPr id="957" name="Google Shape;957;p131"/>
          <p:cNvCxnSpPr>
            <a:endCxn id="950" idx="1"/>
          </p:cNvCxnSpPr>
          <p:nvPr/>
        </p:nvCxnSpPr>
        <p:spPr>
          <a:xfrm flipH="1" rot="10800000">
            <a:off x="2323899" y="2593113"/>
            <a:ext cx="616500" cy="2046300"/>
          </a:xfrm>
          <a:prstGeom prst="straightConnector1">
            <a:avLst/>
          </a:prstGeom>
          <a:noFill/>
          <a:ln cap="flat" cmpd="sng" w="9525">
            <a:solidFill>
              <a:schemeClr val="dk2"/>
            </a:solidFill>
            <a:prstDash val="solid"/>
            <a:round/>
            <a:headEnd len="med" w="med" type="none"/>
            <a:tailEnd len="med" w="med" type="triangle"/>
          </a:ln>
        </p:spPr>
      </p:cxnSp>
      <p:cxnSp>
        <p:nvCxnSpPr>
          <p:cNvPr id="958" name="Google Shape;958;p131"/>
          <p:cNvCxnSpPr>
            <a:stCxn id="950" idx="3"/>
            <a:endCxn id="951" idx="1"/>
          </p:cNvCxnSpPr>
          <p:nvPr/>
        </p:nvCxnSpPr>
        <p:spPr>
          <a:xfrm>
            <a:off x="4068448" y="2593113"/>
            <a:ext cx="980700" cy="87600"/>
          </a:xfrm>
          <a:prstGeom prst="straightConnector1">
            <a:avLst/>
          </a:prstGeom>
          <a:noFill/>
          <a:ln cap="flat" cmpd="sng" w="9525">
            <a:solidFill>
              <a:schemeClr val="dk2"/>
            </a:solidFill>
            <a:prstDash val="solid"/>
            <a:round/>
            <a:headEnd len="med" w="med" type="none"/>
            <a:tailEnd len="med" w="med" type="triangle"/>
          </a:ln>
        </p:spPr>
      </p:cxnSp>
      <p:cxnSp>
        <p:nvCxnSpPr>
          <p:cNvPr id="959" name="Google Shape;959;p131"/>
          <p:cNvCxnSpPr>
            <a:stCxn id="951" idx="3"/>
            <a:endCxn id="952" idx="1"/>
          </p:cNvCxnSpPr>
          <p:nvPr/>
        </p:nvCxnSpPr>
        <p:spPr>
          <a:xfrm>
            <a:off x="6802885" y="2680602"/>
            <a:ext cx="561900" cy="164400"/>
          </a:xfrm>
          <a:prstGeom prst="straightConnector1">
            <a:avLst/>
          </a:prstGeom>
          <a:noFill/>
          <a:ln cap="flat" cmpd="sng" w="9525">
            <a:solidFill>
              <a:schemeClr val="dk2"/>
            </a:solidFill>
            <a:prstDash val="solid"/>
            <a:round/>
            <a:headEnd len="med" w="med" type="none"/>
            <a:tailEnd len="med" w="med" type="triangle"/>
          </a:ln>
        </p:spPr>
      </p:cxnSp>
      <p:cxnSp>
        <p:nvCxnSpPr>
          <p:cNvPr id="960" name="Google Shape;960;p131"/>
          <p:cNvCxnSpPr>
            <a:stCxn id="952" idx="2"/>
            <a:endCxn id="953" idx="0"/>
          </p:cNvCxnSpPr>
          <p:nvPr/>
        </p:nvCxnSpPr>
        <p:spPr>
          <a:xfrm>
            <a:off x="7877575" y="3306075"/>
            <a:ext cx="281700" cy="265500"/>
          </a:xfrm>
          <a:prstGeom prst="straightConnector1">
            <a:avLst/>
          </a:prstGeom>
          <a:noFill/>
          <a:ln cap="flat" cmpd="sng" w="9525">
            <a:solidFill>
              <a:schemeClr val="dk2"/>
            </a:solidFill>
            <a:prstDash val="solid"/>
            <a:round/>
            <a:headEnd len="med" w="med" type="none"/>
            <a:tailEnd len="med" w="med" type="triangle"/>
          </a:ln>
        </p:spPr>
      </p:cxnSp>
      <p:cxnSp>
        <p:nvCxnSpPr>
          <p:cNvPr id="961" name="Google Shape;961;p131"/>
          <p:cNvCxnSpPr>
            <a:stCxn id="953" idx="1"/>
            <a:endCxn id="954" idx="3"/>
          </p:cNvCxnSpPr>
          <p:nvPr/>
        </p:nvCxnSpPr>
        <p:spPr>
          <a:xfrm flipH="1">
            <a:off x="7464875" y="3932587"/>
            <a:ext cx="89700" cy="461400"/>
          </a:xfrm>
          <a:prstGeom prst="straightConnector1">
            <a:avLst/>
          </a:prstGeom>
          <a:noFill/>
          <a:ln cap="flat" cmpd="sng" w="9525">
            <a:solidFill>
              <a:schemeClr val="dk2"/>
            </a:solidFill>
            <a:prstDash val="solid"/>
            <a:round/>
            <a:headEnd len="med" w="med" type="none"/>
            <a:tailEnd len="med" w="med" type="triangle"/>
          </a:ln>
        </p:spPr>
      </p:cxnSp>
      <p:cxnSp>
        <p:nvCxnSpPr>
          <p:cNvPr id="962" name="Google Shape;962;p131"/>
          <p:cNvCxnSpPr>
            <a:stCxn id="954" idx="1"/>
            <a:endCxn id="955" idx="3"/>
          </p:cNvCxnSpPr>
          <p:nvPr/>
        </p:nvCxnSpPr>
        <p:spPr>
          <a:xfrm rot="10800000">
            <a:off x="5802000" y="4341734"/>
            <a:ext cx="395400" cy="52200"/>
          </a:xfrm>
          <a:prstGeom prst="straightConnector1">
            <a:avLst/>
          </a:prstGeom>
          <a:noFill/>
          <a:ln cap="flat" cmpd="sng" w="9525">
            <a:solidFill>
              <a:schemeClr val="dk2"/>
            </a:solidFill>
            <a:prstDash val="solid"/>
            <a:round/>
            <a:headEnd len="med" w="med" type="none"/>
            <a:tailEnd len="med" w="med" type="triangle"/>
          </a:ln>
        </p:spPr>
      </p:cxnSp>
      <p:cxnSp>
        <p:nvCxnSpPr>
          <p:cNvPr id="963" name="Google Shape;963;p131"/>
          <p:cNvCxnSpPr>
            <a:stCxn id="955" idx="1"/>
            <a:endCxn id="956" idx="3"/>
          </p:cNvCxnSpPr>
          <p:nvPr/>
        </p:nvCxnSpPr>
        <p:spPr>
          <a:xfrm rot="10800000">
            <a:off x="3317500" y="4341788"/>
            <a:ext cx="395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Adding</a:t>
            </a:r>
            <a:r>
              <a:rPr lang="en-GB"/>
              <a:t> data to the table</a:t>
            </a:r>
            <a:endParaRPr/>
          </a:p>
        </p:txBody>
      </p:sp>
      <p:sp>
        <p:nvSpPr>
          <p:cNvPr id="138" name="Google Shape;138;p24"/>
          <p:cNvSpPr txBox="1"/>
          <p:nvPr>
            <p:ph idx="1" type="body"/>
          </p:nvPr>
        </p:nvSpPr>
        <p:spPr>
          <a:xfrm>
            <a:off x="370475" y="1516350"/>
            <a:ext cx="8322600" cy="3360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latin typeface="Roboto Mono"/>
                <a:ea typeface="Roboto Mono"/>
                <a:cs typeface="Roboto Mono"/>
                <a:sym typeface="Roboto Mono"/>
              </a:rPr>
              <a:t>INSERT INTO Person </a:t>
            </a:r>
            <a:endParaRPr>
              <a:latin typeface="Roboto Mono"/>
              <a:ea typeface="Roboto Mono"/>
              <a:cs typeface="Roboto Mono"/>
              <a:sym typeface="Roboto Mono"/>
            </a:endParaRPr>
          </a:p>
          <a:p>
            <a:pPr indent="0" lvl="0" marL="914400" rtl="0" algn="l">
              <a:spcBef>
                <a:spcPts val="1000"/>
              </a:spcBef>
              <a:spcAft>
                <a:spcPts val="0"/>
              </a:spcAft>
              <a:buNone/>
            </a:pPr>
            <a:r>
              <a:rPr lang="en-GB">
                <a:latin typeface="Roboto Mono"/>
                <a:ea typeface="Roboto Mono"/>
                <a:cs typeface="Roboto Mono"/>
                <a:sym typeface="Roboto Mono"/>
              </a:rPr>
              <a:t>(Id,</a:t>
            </a:r>
            <a:endParaRPr>
              <a:latin typeface="Roboto Mono"/>
              <a:ea typeface="Roboto Mono"/>
              <a:cs typeface="Roboto Mono"/>
              <a:sym typeface="Roboto Mono"/>
            </a:endParaRPr>
          </a:p>
          <a:p>
            <a:pPr indent="0" lvl="0" marL="914400" rtl="0" algn="l">
              <a:spcBef>
                <a:spcPts val="1000"/>
              </a:spcBef>
              <a:spcAft>
                <a:spcPts val="0"/>
              </a:spcAft>
              <a:buNone/>
            </a:pPr>
            <a:r>
              <a:rPr lang="en-GB">
                <a:latin typeface="Roboto Mono"/>
                <a:ea typeface="Roboto Mono"/>
                <a:cs typeface="Roboto Mono"/>
                <a:sym typeface="Roboto Mono"/>
              </a:rPr>
              <a:t>Name,</a:t>
            </a:r>
            <a:endParaRPr>
              <a:latin typeface="Roboto Mono"/>
              <a:ea typeface="Roboto Mono"/>
              <a:cs typeface="Roboto Mono"/>
              <a:sym typeface="Roboto Mono"/>
            </a:endParaRPr>
          </a:p>
          <a:p>
            <a:pPr indent="0" lvl="0" marL="914400" rtl="0" algn="l">
              <a:spcBef>
                <a:spcPts val="1000"/>
              </a:spcBef>
              <a:spcAft>
                <a:spcPts val="0"/>
              </a:spcAft>
              <a:buNone/>
            </a:pPr>
            <a:r>
              <a:rPr lang="en-GB">
                <a:latin typeface="Roboto Mono"/>
                <a:ea typeface="Roboto Mono"/>
                <a:cs typeface="Roboto Mono"/>
                <a:sym typeface="Roboto Mono"/>
              </a:rPr>
              <a:t>Surname,</a:t>
            </a:r>
            <a:endParaRPr>
              <a:latin typeface="Roboto Mono"/>
              <a:ea typeface="Roboto Mono"/>
              <a:cs typeface="Roboto Mono"/>
              <a:sym typeface="Roboto Mono"/>
            </a:endParaRPr>
          </a:p>
          <a:p>
            <a:pPr indent="0" lvl="0" marL="914400" rtl="0" algn="l">
              <a:spcBef>
                <a:spcPts val="1000"/>
              </a:spcBef>
              <a:spcAft>
                <a:spcPts val="0"/>
              </a:spcAft>
              <a:buNone/>
            </a:pPr>
            <a:r>
              <a:rPr lang="en-GB">
                <a:latin typeface="Roboto Mono"/>
                <a:ea typeface="Roboto Mono"/>
                <a:cs typeface="Roboto Mono"/>
                <a:sym typeface="Roboto Mono"/>
              </a:rPr>
              <a:t>address</a:t>
            </a:r>
            <a:endParaRPr>
              <a:latin typeface="Roboto Mono"/>
              <a:ea typeface="Roboto Mono"/>
              <a:cs typeface="Roboto Mono"/>
              <a:sym typeface="Roboto Mono"/>
            </a:endParaRPr>
          </a:p>
          <a:p>
            <a:pPr indent="0" lvl="0" marL="914400" rtl="0" algn="l">
              <a:spcBef>
                <a:spcPts val="100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VALUES(‘1234’,</a:t>
            </a:r>
            <a:endParaRPr>
              <a:latin typeface="Roboto Mono"/>
              <a:ea typeface="Roboto Mono"/>
              <a:cs typeface="Roboto Mono"/>
              <a:sym typeface="Roboto Mono"/>
            </a:endParaRPr>
          </a:p>
          <a:p>
            <a:pPr indent="0" lvl="0" marL="457200" rtl="0" algn="l">
              <a:spcBef>
                <a:spcPts val="1000"/>
              </a:spcBef>
              <a:spcAft>
                <a:spcPts val="0"/>
              </a:spcAft>
              <a:buNone/>
            </a:pPr>
            <a:r>
              <a:rPr lang="en-GB">
                <a:latin typeface="Roboto Mono"/>
                <a:ea typeface="Roboto Mono"/>
                <a:cs typeface="Roboto Mono"/>
                <a:sym typeface="Roboto Mono"/>
              </a:rPr>
              <a:t>       ‘Joe’,</a:t>
            </a:r>
            <a:endParaRPr>
              <a:latin typeface="Roboto Mono"/>
              <a:ea typeface="Roboto Mono"/>
              <a:cs typeface="Roboto Mono"/>
              <a:sym typeface="Roboto Mono"/>
            </a:endParaRPr>
          </a:p>
          <a:p>
            <a:pPr indent="0" lvl="0" marL="457200" rtl="0" algn="l">
              <a:spcBef>
                <a:spcPts val="1000"/>
              </a:spcBef>
              <a:spcAft>
                <a:spcPts val="0"/>
              </a:spcAft>
              <a:buNone/>
            </a:pPr>
            <a:r>
              <a:rPr lang="en-GB">
                <a:latin typeface="Roboto Mono"/>
                <a:ea typeface="Roboto Mono"/>
                <a:cs typeface="Roboto Mono"/>
                <a:sym typeface="Roboto Mono"/>
              </a:rPr>
              <a:t>      ‘Joe’,</a:t>
            </a:r>
            <a:endParaRPr>
              <a:latin typeface="Roboto Mono"/>
              <a:ea typeface="Roboto Mono"/>
              <a:cs typeface="Roboto Mono"/>
              <a:sym typeface="Roboto Mono"/>
            </a:endParaRPr>
          </a:p>
          <a:p>
            <a:pPr indent="0" lvl="0" marL="457200" rtl="0" algn="l">
              <a:spcBef>
                <a:spcPts val="1000"/>
              </a:spcBef>
              <a:spcAft>
                <a:spcPts val="0"/>
              </a:spcAft>
              <a:buNone/>
            </a:pPr>
            <a:r>
              <a:rPr lang="en-GB">
                <a:latin typeface="Roboto Mono"/>
                <a:ea typeface="Roboto Mono"/>
                <a:cs typeface="Roboto Mono"/>
                <a:sym typeface="Roboto Mono"/>
              </a:rPr>
              <a:t>     ‘764 loar road’</a:t>
            </a:r>
            <a:endParaRPr>
              <a:latin typeface="Roboto Mono"/>
              <a:ea typeface="Roboto Mono"/>
              <a:cs typeface="Roboto Mono"/>
              <a:sym typeface="Roboto Mono"/>
            </a:endParaRPr>
          </a:p>
          <a:p>
            <a:pPr indent="0" lvl="0" marL="0" rtl="0" algn="l">
              <a:spcBef>
                <a:spcPts val="1000"/>
              </a:spcBef>
              <a:spcAft>
                <a:spcPts val="100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cxnSp>
        <p:nvCxnSpPr>
          <p:cNvPr id="139" name="Google Shape;139;p24"/>
          <p:cNvCxnSpPr/>
          <p:nvPr/>
        </p:nvCxnSpPr>
        <p:spPr>
          <a:xfrm>
            <a:off x="3585400" y="2310600"/>
            <a:ext cx="894000" cy="0"/>
          </a:xfrm>
          <a:prstGeom prst="straightConnector1">
            <a:avLst/>
          </a:prstGeom>
          <a:noFill/>
          <a:ln cap="flat" cmpd="sng" w="9525">
            <a:solidFill>
              <a:schemeClr val="dk2"/>
            </a:solidFill>
            <a:prstDash val="solid"/>
            <a:round/>
            <a:headEnd len="med" w="med" type="none"/>
            <a:tailEnd len="med" w="med" type="triangle"/>
          </a:ln>
        </p:spPr>
      </p:cxnSp>
      <p:sp>
        <p:nvSpPr>
          <p:cNvPr id="140" name="Google Shape;140;p24"/>
          <p:cNvSpPr txBox="1"/>
          <p:nvPr/>
        </p:nvSpPr>
        <p:spPr>
          <a:xfrm>
            <a:off x="4904475" y="2053850"/>
            <a:ext cx="188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The values will follow the columns’ order</a:t>
            </a:r>
            <a:endParaRPr>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32"/>
          <p:cNvSpPr txBox="1"/>
          <p:nvPr>
            <p:ph type="title"/>
          </p:nvPr>
        </p:nvSpPr>
        <p:spPr>
          <a:xfrm>
            <a:off x="311750" y="831175"/>
            <a:ext cx="5165100" cy="337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5400"/>
              <a:t>Gradient Boosting Trees Methods</a:t>
            </a:r>
            <a:endParaRPr sz="54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3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Gradient Boosting</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34"/>
          <p:cNvSpPr txBox="1"/>
          <p:nvPr>
            <p:ph type="title"/>
          </p:nvPr>
        </p:nvSpPr>
        <p:spPr>
          <a:xfrm>
            <a:off x="311750" y="831175"/>
            <a:ext cx="53349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NLP</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Main approaches to NLP</a:t>
            </a:r>
            <a:endParaRPr/>
          </a:p>
        </p:txBody>
      </p:sp>
      <p:sp>
        <p:nvSpPr>
          <p:cNvPr id="984" name="Google Shape;984;p135"/>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Rule-based approach</a:t>
            </a:r>
            <a:endParaRPr/>
          </a:p>
          <a:p>
            <a:pPr indent="-330200" lvl="1" marL="914400" rtl="0" algn="l">
              <a:spcBef>
                <a:spcPts val="0"/>
              </a:spcBef>
              <a:spcAft>
                <a:spcPts val="0"/>
              </a:spcAft>
              <a:buSzPts val="1600"/>
              <a:buChar char="○"/>
            </a:pPr>
            <a:r>
              <a:rPr lang="en-GB"/>
              <a:t>You have to write all the rules</a:t>
            </a:r>
            <a:endParaRPr/>
          </a:p>
          <a:p>
            <a:pPr indent="-330200" lvl="1" marL="914400" rtl="0" algn="l">
              <a:spcBef>
                <a:spcPts val="0"/>
              </a:spcBef>
              <a:spcAft>
                <a:spcPts val="0"/>
              </a:spcAft>
              <a:buSzPts val="1600"/>
              <a:buChar char="○"/>
            </a:pPr>
            <a:r>
              <a:rPr lang="en-GB"/>
              <a:t>You have high precision but low recall</a:t>
            </a:r>
            <a:endParaRPr/>
          </a:p>
          <a:p>
            <a:pPr indent="-330200" lvl="0" marL="457200" rtl="0" algn="l">
              <a:spcBef>
                <a:spcPts val="0"/>
              </a:spcBef>
              <a:spcAft>
                <a:spcPts val="0"/>
              </a:spcAft>
              <a:buSzPts val="1600"/>
              <a:buChar char="●"/>
            </a:pPr>
            <a:r>
              <a:rPr lang="en-GB"/>
              <a:t>Machine learning</a:t>
            </a:r>
            <a:endParaRPr/>
          </a:p>
          <a:p>
            <a:pPr indent="-330200" lvl="1" marL="914400" rtl="0" algn="l">
              <a:spcBef>
                <a:spcPts val="0"/>
              </a:spcBef>
              <a:spcAft>
                <a:spcPts val="0"/>
              </a:spcAft>
              <a:buSzPts val="1600"/>
              <a:buChar char="○"/>
            </a:pPr>
            <a:r>
              <a:rPr lang="en-GB"/>
              <a:t>We need a corpus with markups</a:t>
            </a:r>
            <a:endParaRPr/>
          </a:p>
          <a:p>
            <a:pPr indent="-330200" lvl="1" marL="914400" rtl="0" algn="l">
              <a:spcBef>
                <a:spcPts val="0"/>
              </a:spcBef>
              <a:spcAft>
                <a:spcPts val="0"/>
              </a:spcAft>
              <a:buSzPts val="1600"/>
              <a:buChar char="○"/>
            </a:pPr>
            <a:r>
              <a:rPr lang="en-GB"/>
              <a:t>You need to do feature engineering</a:t>
            </a:r>
            <a:endParaRPr/>
          </a:p>
          <a:p>
            <a:pPr indent="-330200" lvl="1" marL="914400" rtl="0" algn="l">
              <a:spcBef>
                <a:spcPts val="0"/>
              </a:spcBef>
              <a:spcAft>
                <a:spcPts val="0"/>
              </a:spcAft>
              <a:buSzPts val="1600"/>
              <a:buChar char="○"/>
            </a:pPr>
            <a:r>
              <a:rPr lang="en-GB"/>
              <a:t>Can be different kind of models (like statistical)</a:t>
            </a:r>
            <a:endParaRPr/>
          </a:p>
          <a:p>
            <a:pPr indent="-330200" lvl="0" marL="457200" rtl="0" algn="l">
              <a:spcBef>
                <a:spcPts val="0"/>
              </a:spcBef>
              <a:spcAft>
                <a:spcPts val="0"/>
              </a:spcAft>
              <a:buSzPts val="1600"/>
              <a:buChar char="●"/>
            </a:pPr>
            <a:r>
              <a:rPr lang="en-GB"/>
              <a:t>Deep learning</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Where is NLP used?</a:t>
            </a:r>
            <a:endParaRPr/>
          </a:p>
        </p:txBody>
      </p:sp>
      <p:sp>
        <p:nvSpPr>
          <p:cNvPr id="990" name="Google Shape;990;p13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GB"/>
              <a:t>Machine Translation:</a:t>
            </a:r>
            <a:r>
              <a:rPr lang="en-GB"/>
              <a:t> task of automatically converting one natural language into another.</a:t>
            </a:r>
            <a:endParaRPr/>
          </a:p>
          <a:p>
            <a:pPr indent="-330200" lvl="0" marL="457200" rtl="0" algn="l">
              <a:spcBef>
                <a:spcPts val="0"/>
              </a:spcBef>
              <a:spcAft>
                <a:spcPts val="0"/>
              </a:spcAft>
              <a:buSzPts val="1600"/>
              <a:buChar char="●"/>
            </a:pPr>
            <a:r>
              <a:rPr b="1" lang="en-GB"/>
              <a:t>Text Classification:</a:t>
            </a:r>
            <a:r>
              <a:rPr lang="en-GB"/>
              <a:t> processo of assigning tags or categories to text according to its content.</a:t>
            </a:r>
            <a:endParaRPr/>
          </a:p>
          <a:p>
            <a:pPr indent="-330200" lvl="1" marL="914400" rtl="0" algn="l">
              <a:spcBef>
                <a:spcPts val="0"/>
              </a:spcBef>
              <a:spcAft>
                <a:spcPts val="0"/>
              </a:spcAft>
              <a:buSzPts val="1600"/>
              <a:buChar char="○"/>
            </a:pPr>
            <a:r>
              <a:rPr lang="en-GB"/>
              <a:t>Topic Modeling - analyzes text data to find patterns and recurring words within text (unsupervised).</a:t>
            </a:r>
            <a:endParaRPr/>
          </a:p>
          <a:p>
            <a:pPr indent="-330200" lvl="1" marL="914400" rtl="0" algn="l">
              <a:spcBef>
                <a:spcPts val="0"/>
              </a:spcBef>
              <a:spcAft>
                <a:spcPts val="0"/>
              </a:spcAft>
              <a:buSzPts val="1600"/>
              <a:buChar char="○"/>
            </a:pPr>
            <a:r>
              <a:rPr lang="en-GB"/>
              <a:t>Topic Classification - requires training and it therefore knows topic in advance (supervised).</a:t>
            </a:r>
            <a:endParaRPr/>
          </a:p>
          <a:p>
            <a:pPr indent="-330200" lvl="0" marL="457200" rtl="0" algn="l">
              <a:spcBef>
                <a:spcPts val="0"/>
              </a:spcBef>
              <a:spcAft>
                <a:spcPts val="0"/>
              </a:spcAft>
              <a:buSzPts val="1600"/>
              <a:buChar char="●"/>
            </a:pPr>
            <a:r>
              <a:rPr b="1" lang="en-GB"/>
              <a:t>Sentiment Analysis:</a:t>
            </a:r>
            <a:r>
              <a:rPr lang="en-GB"/>
              <a:t> task which identifies and extracts information based on polarity (positive, negative, neutral), feelings and emotions (angry, happy, sad…), and intensions (interested or not interested).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Sentiment Analysis</a:t>
            </a:r>
            <a:endParaRPr/>
          </a:p>
        </p:txBody>
      </p:sp>
      <p:sp>
        <p:nvSpPr>
          <p:cNvPr id="996" name="Google Shape;996;p137"/>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Predict if a review is positive or negative.</a:t>
            </a:r>
            <a:endParaRPr/>
          </a:p>
          <a:p>
            <a:pPr indent="-330200" lvl="0" marL="457200" rtl="0" algn="l">
              <a:spcBef>
                <a:spcPts val="0"/>
              </a:spcBef>
              <a:spcAft>
                <a:spcPts val="0"/>
              </a:spcAft>
              <a:buSzPts val="1600"/>
              <a:buChar char="●"/>
            </a:pPr>
            <a:r>
              <a:rPr lang="en-GB"/>
              <a:t>It is possible to use logistic regression for doing so.</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Feature Extraction</a:t>
            </a:r>
            <a:endParaRPr/>
          </a:p>
        </p:txBody>
      </p:sp>
      <p:sp>
        <p:nvSpPr>
          <p:cNvPr id="1002" name="Google Shape;1002;p138"/>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How to represents a text as a vector?</a:t>
            </a:r>
            <a:endParaRPr/>
          </a:p>
          <a:p>
            <a:pPr indent="-330200" lvl="1" marL="914400" rtl="0" algn="l">
              <a:spcBef>
                <a:spcPts val="0"/>
              </a:spcBef>
              <a:spcAft>
                <a:spcPts val="0"/>
              </a:spcAft>
              <a:buSzPts val="1600"/>
              <a:buChar char="○"/>
            </a:pPr>
            <a:r>
              <a:rPr lang="en-GB"/>
              <a:t>Build a vocabulary.</a:t>
            </a:r>
            <a:endParaRPr/>
          </a:p>
          <a:p>
            <a:pPr indent="-330200" lvl="2" marL="1371600" rtl="0" algn="l">
              <a:spcBef>
                <a:spcPts val="0"/>
              </a:spcBef>
              <a:spcAft>
                <a:spcPts val="0"/>
              </a:spcAft>
              <a:buSzPts val="1600"/>
              <a:buChar char="■"/>
            </a:pPr>
            <a:r>
              <a:rPr lang="en-GB"/>
              <a:t>Build a vector V as a list of unique words the can occur in the sentences.</a:t>
            </a:r>
            <a:endParaRPr/>
          </a:p>
          <a:p>
            <a:pPr indent="-330200" lvl="0" marL="457200" rtl="0" algn="l">
              <a:spcBef>
                <a:spcPts val="0"/>
              </a:spcBef>
              <a:spcAft>
                <a:spcPts val="0"/>
              </a:spcAft>
              <a:buSzPts val="1600"/>
              <a:buChar char="●"/>
            </a:pPr>
            <a:r>
              <a:rPr lang="en-GB"/>
              <a:t>The representation will have a number of features equal to the size of the vocabulary.</a:t>
            </a:r>
            <a:endParaRPr/>
          </a:p>
          <a:p>
            <a:pPr indent="-330200" lvl="0" marL="457200" rtl="0" algn="l">
              <a:spcBef>
                <a:spcPts val="0"/>
              </a:spcBef>
              <a:spcAft>
                <a:spcPts val="0"/>
              </a:spcAft>
              <a:buSzPts val="1600"/>
              <a:buChar char="●"/>
            </a:pPr>
            <a:r>
              <a:rPr lang="en-GB"/>
              <a:t>The vocabulary dictionary maps the word and the class to the frequency.</a:t>
            </a:r>
            <a:endParaRPr/>
          </a:p>
          <a:p>
            <a:pPr indent="-330200" lvl="0" marL="457200" rtl="0" algn="l">
              <a:spcBef>
                <a:spcPts val="0"/>
              </a:spcBef>
              <a:spcAft>
                <a:spcPts val="0"/>
              </a:spcAft>
              <a:buSzPts val="1600"/>
              <a:buChar char="●"/>
            </a:pPr>
            <a:r>
              <a:rPr lang="en-GB"/>
              <a:t>After that we build a feature vector which contains:</a:t>
            </a:r>
            <a:endParaRPr/>
          </a:p>
          <a:p>
            <a:pPr indent="-330200" lvl="1" marL="914400" rtl="0" algn="l">
              <a:spcBef>
                <a:spcPts val="0"/>
              </a:spcBef>
              <a:spcAft>
                <a:spcPts val="0"/>
              </a:spcAft>
              <a:buSzPts val="1600"/>
              <a:buChar char="○"/>
            </a:pPr>
            <a:r>
              <a:rPr lang="en-GB"/>
              <a:t>Bias </a:t>
            </a:r>
            <a:endParaRPr/>
          </a:p>
          <a:p>
            <a:pPr indent="-330200" lvl="1" marL="914400" rtl="0" algn="l">
              <a:spcBef>
                <a:spcPts val="0"/>
              </a:spcBef>
              <a:spcAft>
                <a:spcPts val="0"/>
              </a:spcAft>
              <a:buSzPts val="1600"/>
              <a:buChar char="○"/>
            </a:pPr>
            <a:r>
              <a:rPr lang="en-GB"/>
              <a:t>Sum up of positive frequencies</a:t>
            </a:r>
            <a:endParaRPr/>
          </a:p>
          <a:p>
            <a:pPr indent="-330200" lvl="1" marL="914400" rtl="0" algn="l">
              <a:spcBef>
                <a:spcPts val="0"/>
              </a:spcBef>
              <a:spcAft>
                <a:spcPts val="0"/>
              </a:spcAft>
              <a:buSzPts val="1600"/>
              <a:buChar char="○"/>
            </a:pPr>
            <a:r>
              <a:rPr lang="en-GB"/>
              <a:t>Sum of negative frequencies</a:t>
            </a:r>
            <a:endParaRPr/>
          </a:p>
          <a:p>
            <a:pPr indent="0" lvl="0" marL="0" rtl="0" algn="l">
              <a:spcBef>
                <a:spcPts val="1000"/>
              </a:spcBef>
              <a:spcAft>
                <a:spcPts val="100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Preprocessing</a:t>
            </a:r>
            <a:endParaRPr/>
          </a:p>
        </p:txBody>
      </p:sp>
      <p:sp>
        <p:nvSpPr>
          <p:cNvPr id="1008" name="Google Shape;1008;p13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GB"/>
              <a:t>Removing stop words and punctuation (</a:t>
            </a:r>
            <a:r>
              <a:rPr lang="en-GB"/>
              <a:t>words that don't add significant meaning)</a:t>
            </a:r>
            <a:endParaRPr b="1"/>
          </a:p>
          <a:p>
            <a:pPr indent="-330200" lvl="0" marL="457200" rtl="0" algn="l">
              <a:spcBef>
                <a:spcPts val="0"/>
              </a:spcBef>
              <a:spcAft>
                <a:spcPts val="0"/>
              </a:spcAft>
              <a:buSzPts val="1600"/>
              <a:buChar char="●"/>
            </a:pPr>
            <a:r>
              <a:rPr b="1" lang="en-GB"/>
              <a:t>Removing URLs</a:t>
            </a:r>
            <a:endParaRPr b="1"/>
          </a:p>
          <a:p>
            <a:pPr indent="-330200" lvl="0" marL="457200" rtl="0" algn="l">
              <a:spcBef>
                <a:spcPts val="0"/>
              </a:spcBef>
              <a:spcAft>
                <a:spcPts val="0"/>
              </a:spcAft>
              <a:buSzPts val="1600"/>
              <a:buChar char="●"/>
            </a:pPr>
            <a:r>
              <a:rPr b="1" lang="en-GB"/>
              <a:t>Lowercasing</a:t>
            </a:r>
            <a:endParaRPr b="1"/>
          </a:p>
          <a:p>
            <a:pPr indent="-330200" lvl="0" marL="457200" rtl="0" algn="l">
              <a:spcBef>
                <a:spcPts val="0"/>
              </a:spcBef>
              <a:spcAft>
                <a:spcPts val="0"/>
              </a:spcAft>
              <a:buSzPts val="1600"/>
              <a:buChar char="●"/>
            </a:pPr>
            <a:r>
              <a:rPr b="1" lang="en-GB"/>
              <a:t>Tokenization</a:t>
            </a:r>
            <a:endParaRPr/>
          </a:p>
          <a:p>
            <a:pPr indent="-330200" lvl="0" marL="457200" rtl="0" algn="l">
              <a:spcBef>
                <a:spcPts val="0"/>
              </a:spcBef>
              <a:spcAft>
                <a:spcPts val="0"/>
              </a:spcAft>
              <a:buSzPts val="1600"/>
              <a:buChar char="●"/>
            </a:pPr>
            <a:r>
              <a:rPr b="1" lang="en-GB"/>
              <a:t>Stemming</a:t>
            </a:r>
            <a:r>
              <a:rPr lang="en-GB"/>
              <a:t> (converting a word to its most general form, or stem, e.g tuning-&gt;tune)</a:t>
            </a:r>
            <a:endParaRPr/>
          </a:p>
          <a:p>
            <a:pPr indent="-330200" lvl="0" marL="457200" rtl="0" algn="l">
              <a:spcBef>
                <a:spcPts val="0"/>
              </a:spcBef>
              <a:spcAft>
                <a:spcPts val="0"/>
              </a:spcAft>
              <a:buSzPts val="1600"/>
              <a:buChar char="●"/>
            </a:pPr>
            <a:r>
              <a:rPr b="1" lang="en-GB"/>
              <a:t>Lemmatization</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GB"/>
              <a:t>… to preprocess sentences use </a:t>
            </a:r>
            <a:r>
              <a:rPr b="1" lang="en-GB"/>
              <a:t>NLKT</a:t>
            </a:r>
            <a:r>
              <a:rPr lang="en-GB"/>
              <a:t> libraries.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Tokenization</a:t>
            </a:r>
            <a:endParaRPr/>
          </a:p>
        </p:txBody>
      </p:sp>
      <p:sp>
        <p:nvSpPr>
          <p:cNvPr id="1014" name="Google Shape;1014;p140"/>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It splits the sentence in words which are associated with tokens.</a:t>
            </a:r>
            <a:endParaRPr/>
          </a:p>
          <a:p>
            <a:pPr indent="-330200" lvl="0" marL="457200" rtl="0" algn="l">
              <a:spcBef>
                <a:spcPts val="1000"/>
              </a:spcBef>
              <a:spcAft>
                <a:spcPts val="0"/>
              </a:spcAft>
              <a:buSzPts val="1600"/>
              <a:buChar char="●"/>
            </a:pPr>
            <a:r>
              <a:rPr lang="en-GB"/>
              <a:t>nltk.tokenize.WhiteSpaceTokenizer -&gt; split using white spaces</a:t>
            </a:r>
            <a:endParaRPr/>
          </a:p>
          <a:p>
            <a:pPr indent="-330200" lvl="0" marL="457200" rtl="0" algn="l">
              <a:spcBef>
                <a:spcPts val="0"/>
              </a:spcBef>
              <a:spcAft>
                <a:spcPts val="0"/>
              </a:spcAft>
              <a:buSzPts val="1600"/>
              <a:buChar char="●"/>
            </a:pPr>
            <a:r>
              <a:rPr lang="en-GB"/>
              <a:t>nltk.tokenize.WordPunctTokenizer -&gt; split using punctuations</a:t>
            </a:r>
            <a:endParaRPr/>
          </a:p>
          <a:p>
            <a:pPr indent="-330200" lvl="0" marL="457200" rtl="0" algn="l">
              <a:spcBef>
                <a:spcPts val="0"/>
              </a:spcBef>
              <a:spcAft>
                <a:spcPts val="0"/>
              </a:spcAft>
              <a:buSzPts val="1600"/>
              <a:buChar char="●"/>
            </a:pPr>
            <a:r>
              <a:rPr lang="en-GB"/>
              <a:t>nltk.tokenize.TreebankTokenizer -&gt; use english grammar rules to tokenize</a:t>
            </a:r>
            <a:endParaRPr/>
          </a:p>
        </p:txBody>
      </p:sp>
      <p:pic>
        <p:nvPicPr>
          <p:cNvPr id="1015" name="Google Shape;1015;p140"/>
          <p:cNvPicPr preferRelativeResize="0"/>
          <p:nvPr/>
        </p:nvPicPr>
        <p:blipFill>
          <a:blip r:embed="rId3">
            <a:alphaModFix/>
          </a:blip>
          <a:stretch>
            <a:fillRect/>
          </a:stretch>
        </p:blipFill>
        <p:spPr>
          <a:xfrm>
            <a:off x="3127753" y="2870049"/>
            <a:ext cx="3056049" cy="21768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Token Normalization</a:t>
            </a:r>
            <a:endParaRPr/>
          </a:p>
        </p:txBody>
      </p:sp>
      <p:sp>
        <p:nvSpPr>
          <p:cNvPr id="1021" name="Google Shape;1021;p141"/>
          <p:cNvSpPr txBox="1"/>
          <p:nvPr>
            <p:ph idx="1" type="body"/>
          </p:nvPr>
        </p:nvSpPr>
        <p:spPr>
          <a:xfrm>
            <a:off x="370475" y="1516350"/>
            <a:ext cx="8322600" cy="694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Stemming: it is the process of removing suffixes and extracting the root of the word</a:t>
            </a:r>
            <a:endParaRPr/>
          </a:p>
          <a:p>
            <a:pPr indent="-330200" lvl="0" marL="457200" rtl="0" algn="l">
              <a:spcBef>
                <a:spcPts val="0"/>
              </a:spcBef>
              <a:spcAft>
                <a:spcPts val="0"/>
              </a:spcAft>
              <a:buSzPts val="1600"/>
              <a:buChar char="●"/>
            </a:pPr>
            <a:r>
              <a:rPr lang="en-GB"/>
              <a:t>Lemmatization: return the base form of a word</a:t>
            </a:r>
            <a:endParaRPr/>
          </a:p>
        </p:txBody>
      </p:sp>
      <p:pic>
        <p:nvPicPr>
          <p:cNvPr id="1022" name="Google Shape;1022;p141"/>
          <p:cNvPicPr preferRelativeResize="0"/>
          <p:nvPr/>
        </p:nvPicPr>
        <p:blipFill>
          <a:blip r:embed="rId3">
            <a:alphaModFix/>
          </a:blip>
          <a:stretch>
            <a:fillRect/>
          </a:stretch>
        </p:blipFill>
        <p:spPr>
          <a:xfrm>
            <a:off x="626151" y="2211250"/>
            <a:ext cx="2991425" cy="1970200"/>
          </a:xfrm>
          <a:prstGeom prst="rect">
            <a:avLst/>
          </a:prstGeom>
          <a:noFill/>
          <a:ln>
            <a:noFill/>
          </a:ln>
        </p:spPr>
      </p:pic>
      <p:pic>
        <p:nvPicPr>
          <p:cNvPr id="1023" name="Google Shape;1023;p141"/>
          <p:cNvPicPr preferRelativeResize="0"/>
          <p:nvPr/>
        </p:nvPicPr>
        <p:blipFill>
          <a:blip r:embed="rId4">
            <a:alphaModFix/>
          </a:blip>
          <a:stretch>
            <a:fillRect/>
          </a:stretch>
        </p:blipFill>
        <p:spPr>
          <a:xfrm>
            <a:off x="5100225" y="2211251"/>
            <a:ext cx="3732102" cy="1970200"/>
          </a:xfrm>
          <a:prstGeom prst="rect">
            <a:avLst/>
          </a:prstGeom>
          <a:noFill/>
          <a:ln>
            <a:noFill/>
          </a:ln>
        </p:spPr>
      </p:pic>
      <p:sp>
        <p:nvSpPr>
          <p:cNvPr id="1024" name="Google Shape;1024;p141"/>
          <p:cNvSpPr txBox="1"/>
          <p:nvPr/>
        </p:nvSpPr>
        <p:spPr>
          <a:xfrm>
            <a:off x="612700" y="4297000"/>
            <a:ext cx="2724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Lowercase words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Convert Acronyms</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Create temporary table</a:t>
            </a:r>
            <a:endParaRPr/>
          </a:p>
        </p:txBody>
      </p:sp>
      <p:sp>
        <p:nvSpPr>
          <p:cNvPr id="146" name="Google Shape;146;p25"/>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Temporary tables are valid within the scope of the current session. They are faster to create and useful when we have to make complex queries and joins.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GB"/>
              <a:t>CREATE TEMPORARY TABLE Sandals as (</a:t>
            </a:r>
            <a:endParaRPr/>
          </a:p>
          <a:p>
            <a:pPr indent="0" lvl="0" marL="0" rtl="0" algn="l">
              <a:spcBef>
                <a:spcPts val="1000"/>
              </a:spcBef>
              <a:spcAft>
                <a:spcPts val="0"/>
              </a:spcAft>
              <a:buNone/>
            </a:pPr>
            <a:r>
              <a:rPr lang="en-GB"/>
              <a:t>	SELECT *</a:t>
            </a:r>
            <a:endParaRPr/>
          </a:p>
          <a:p>
            <a:pPr indent="0" lvl="0" marL="0" rtl="0" algn="l">
              <a:spcBef>
                <a:spcPts val="1000"/>
              </a:spcBef>
              <a:spcAft>
                <a:spcPts val="0"/>
              </a:spcAft>
              <a:buNone/>
            </a:pPr>
            <a:r>
              <a:rPr lang="en-GB"/>
              <a:t>	FROM Shoes</a:t>
            </a:r>
            <a:endParaRPr/>
          </a:p>
          <a:p>
            <a:pPr indent="0" lvl="0" marL="0" rtl="0" algn="l">
              <a:spcBef>
                <a:spcPts val="1000"/>
              </a:spcBef>
              <a:spcAft>
                <a:spcPts val="0"/>
              </a:spcAft>
              <a:buNone/>
            </a:pPr>
            <a:r>
              <a:rPr lang="en-GB"/>
              <a:t>	WHERE shoe_type = ‘sandals’</a:t>
            </a:r>
            <a:endParaRPr/>
          </a:p>
          <a:p>
            <a:pPr indent="0" lvl="0" marL="0" rtl="0" algn="l">
              <a:spcBef>
                <a:spcPts val="1000"/>
              </a:spcBef>
              <a:spcAft>
                <a:spcPts val="1000"/>
              </a:spcAft>
              <a:buNone/>
            </a:pPr>
            <a:r>
              <a:rPr lang="en-GB"/>
              <a: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Representing Text Data (Bag-of-Words)</a:t>
            </a:r>
            <a:endParaRPr/>
          </a:p>
        </p:txBody>
      </p:sp>
      <p:sp>
        <p:nvSpPr>
          <p:cNvPr id="1030" name="Google Shape;1030;p142"/>
          <p:cNvSpPr txBox="1"/>
          <p:nvPr>
            <p:ph idx="1" type="body"/>
          </p:nvPr>
        </p:nvSpPr>
        <p:spPr>
          <a:xfrm>
            <a:off x="311725" y="1330925"/>
            <a:ext cx="8322600" cy="3360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It is a</a:t>
            </a:r>
            <a:r>
              <a:rPr b="1" lang="en-GB"/>
              <a:t> </a:t>
            </a:r>
            <a:r>
              <a:rPr lang="en-GB"/>
              <a:t>representation of the text that describes the </a:t>
            </a:r>
            <a:r>
              <a:rPr lang="en-GB"/>
              <a:t>occurrence</a:t>
            </a:r>
            <a:r>
              <a:rPr lang="en-GB"/>
              <a:t> of words within the document.</a:t>
            </a:r>
            <a:endParaRPr/>
          </a:p>
          <a:p>
            <a:pPr indent="-330200" lvl="0" marL="457200" rtl="0" algn="l">
              <a:spcBef>
                <a:spcPts val="1000"/>
              </a:spcBef>
              <a:spcAft>
                <a:spcPts val="0"/>
              </a:spcAft>
              <a:buSzPts val="1600"/>
              <a:buChar char="●"/>
            </a:pPr>
            <a:r>
              <a:rPr lang="en-GB"/>
              <a:t>Scikit-learn</a:t>
            </a:r>
            <a:endParaRPr/>
          </a:p>
          <a:p>
            <a:pPr indent="-330200" lvl="1" marL="914400" rtl="0" algn="l">
              <a:spcBef>
                <a:spcPts val="0"/>
              </a:spcBef>
              <a:spcAft>
                <a:spcPts val="0"/>
              </a:spcAft>
              <a:buSzPts val="1600"/>
              <a:buChar char="○"/>
            </a:pPr>
            <a:r>
              <a:rPr i="1" lang="en-GB"/>
              <a:t>CountVectorizer</a:t>
            </a:r>
            <a:r>
              <a:rPr lang="en-GB"/>
              <a:t> (score is based on the word count)</a:t>
            </a:r>
            <a:endParaRPr/>
          </a:p>
          <a:p>
            <a:pPr indent="-330200" lvl="1" marL="914400" rtl="0" algn="l">
              <a:spcBef>
                <a:spcPts val="0"/>
              </a:spcBef>
              <a:spcAft>
                <a:spcPts val="0"/>
              </a:spcAft>
              <a:buSzPts val="1600"/>
              <a:buChar char="○"/>
            </a:pPr>
            <a:r>
              <a:rPr i="1" lang="en-GB"/>
              <a:t>HashingVectorizer</a:t>
            </a:r>
            <a:r>
              <a:rPr lang="en-GB"/>
              <a:t> (use Hash function to reduce the vector length)</a:t>
            </a:r>
            <a:endParaRPr/>
          </a:p>
          <a:p>
            <a:pPr indent="-330200" lvl="1" marL="914400" rtl="0" algn="l">
              <a:spcBef>
                <a:spcPts val="0"/>
              </a:spcBef>
              <a:spcAft>
                <a:spcPts val="0"/>
              </a:spcAft>
              <a:buSzPts val="1600"/>
              <a:buChar char="○"/>
            </a:pPr>
            <a:r>
              <a:rPr i="1" lang="en-GB"/>
              <a:t>TfidfVectorizer</a:t>
            </a:r>
            <a:r>
              <a:rPr lang="en-GB"/>
              <a:t> (based on the </a:t>
            </a:r>
            <a:r>
              <a:rPr lang="en-GB"/>
              <a:t>occurrence</a:t>
            </a:r>
            <a:r>
              <a:rPr lang="en-GB"/>
              <a:t> within the document and the inverse occurrence across all documents)</a:t>
            </a:r>
            <a:endParaRPr/>
          </a:p>
          <a:p>
            <a:pPr indent="-330200" lvl="2" marL="1371600" rtl="0" algn="l">
              <a:spcBef>
                <a:spcPts val="0"/>
              </a:spcBef>
              <a:spcAft>
                <a:spcPts val="0"/>
              </a:spcAft>
              <a:buSzPts val="1600"/>
              <a:buChar char="■"/>
            </a:pPr>
            <a:r>
              <a:rPr lang="en-GB"/>
              <a:t>Inverse frequency refers to diminishing of the weight of terms that occur very frequently in the document set (e.g “the”).</a:t>
            </a:r>
            <a:endParaRPr/>
          </a:p>
          <a:p>
            <a:pPr indent="-330200" lvl="0" marL="457200" rtl="0" algn="l">
              <a:spcBef>
                <a:spcPts val="0"/>
              </a:spcBef>
              <a:spcAft>
                <a:spcPts val="0"/>
              </a:spcAft>
              <a:buSzPts val="1600"/>
              <a:buChar char="●"/>
            </a:pPr>
            <a:r>
              <a:rPr lang="en-GB"/>
              <a:t>Keras</a:t>
            </a:r>
            <a:endParaRPr/>
          </a:p>
          <a:p>
            <a:pPr indent="-330200" lvl="1" marL="914400" rtl="0" algn="l">
              <a:spcBef>
                <a:spcPts val="0"/>
              </a:spcBef>
              <a:spcAft>
                <a:spcPts val="0"/>
              </a:spcAft>
              <a:buSzPts val="1600"/>
              <a:buChar char="○"/>
            </a:pPr>
            <a:r>
              <a:rPr lang="en-GB"/>
              <a:t>Tokenizer </a:t>
            </a:r>
            <a:endParaRPr/>
          </a:p>
          <a:p>
            <a:pPr indent="0" lvl="0" marL="0" rtl="0" algn="l">
              <a:spcBef>
                <a:spcPts val="1000"/>
              </a:spcBef>
              <a:spcAft>
                <a:spcPts val="0"/>
              </a:spcAft>
              <a:buNone/>
            </a:pPr>
            <a:r>
              <a:rPr lang="en-GB"/>
              <a:t>These methods don’t preserve the relationship between words!!</a:t>
            </a:r>
            <a:endParaRPr/>
          </a:p>
          <a:p>
            <a:pPr indent="0" lvl="0" marL="457200" rtl="0" algn="l">
              <a:spcBef>
                <a:spcPts val="1000"/>
              </a:spcBef>
              <a:spcAft>
                <a:spcPts val="100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4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Feature Extraction</a:t>
            </a:r>
            <a:endParaRPr/>
          </a:p>
        </p:txBody>
      </p:sp>
      <p:sp>
        <p:nvSpPr>
          <p:cNvPr id="1036" name="Google Shape;1036;p143"/>
          <p:cNvSpPr txBox="1"/>
          <p:nvPr>
            <p:ph idx="1" type="body"/>
          </p:nvPr>
        </p:nvSpPr>
        <p:spPr>
          <a:xfrm>
            <a:off x="370475" y="1516350"/>
            <a:ext cx="8322600" cy="6237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GB"/>
              <a:t>Bag of Words (BOW): Count the occurrences of tokens in a document</a:t>
            </a:r>
            <a:endParaRPr/>
          </a:p>
          <a:p>
            <a:pPr indent="-330200" lvl="1" marL="914400" rtl="0" algn="l">
              <a:spcBef>
                <a:spcPts val="0"/>
              </a:spcBef>
              <a:spcAft>
                <a:spcPts val="0"/>
              </a:spcAft>
              <a:buSzPts val="1600"/>
              <a:buChar char="○"/>
            </a:pPr>
            <a:r>
              <a:rPr lang="en-GB"/>
              <a:t>For each token we will have a feature column</a:t>
            </a:r>
            <a:endParaRPr/>
          </a:p>
        </p:txBody>
      </p:sp>
      <p:pic>
        <p:nvPicPr>
          <p:cNvPr id="1037" name="Google Shape;1037;p143"/>
          <p:cNvPicPr preferRelativeResize="0"/>
          <p:nvPr/>
        </p:nvPicPr>
        <p:blipFill>
          <a:blip r:embed="rId3">
            <a:alphaModFix/>
          </a:blip>
          <a:stretch>
            <a:fillRect/>
          </a:stretch>
        </p:blipFill>
        <p:spPr>
          <a:xfrm>
            <a:off x="1426950" y="2224476"/>
            <a:ext cx="5049324" cy="1187600"/>
          </a:xfrm>
          <a:prstGeom prst="rect">
            <a:avLst/>
          </a:prstGeom>
          <a:noFill/>
          <a:ln>
            <a:noFill/>
          </a:ln>
        </p:spPr>
      </p:pic>
      <p:sp>
        <p:nvSpPr>
          <p:cNvPr id="1038" name="Google Shape;1038;p143"/>
          <p:cNvSpPr txBox="1"/>
          <p:nvPr/>
        </p:nvSpPr>
        <p:spPr>
          <a:xfrm>
            <a:off x="604650" y="3410200"/>
            <a:ext cx="366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Problems: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Words order is not preserved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Counters are not normalized</a:t>
            </a:r>
            <a:endParaRPr>
              <a:latin typeface="Roboto"/>
              <a:ea typeface="Roboto"/>
              <a:cs typeface="Roboto"/>
              <a:sym typeface="Roboto"/>
            </a:endParaRPr>
          </a:p>
        </p:txBody>
      </p:sp>
      <p:cxnSp>
        <p:nvCxnSpPr>
          <p:cNvPr id="1039" name="Google Shape;1039;p143"/>
          <p:cNvCxnSpPr/>
          <p:nvPr/>
        </p:nvCxnSpPr>
        <p:spPr>
          <a:xfrm>
            <a:off x="3700425" y="3845525"/>
            <a:ext cx="1491600" cy="0"/>
          </a:xfrm>
          <a:prstGeom prst="straightConnector1">
            <a:avLst/>
          </a:prstGeom>
          <a:noFill/>
          <a:ln cap="flat" cmpd="sng" w="9525">
            <a:solidFill>
              <a:schemeClr val="dk2"/>
            </a:solidFill>
            <a:prstDash val="solid"/>
            <a:round/>
            <a:headEnd len="med" w="med" type="none"/>
            <a:tailEnd len="med" w="med" type="triangle"/>
          </a:ln>
        </p:spPr>
      </p:cxnSp>
      <p:sp>
        <p:nvSpPr>
          <p:cNvPr id="1040" name="Google Shape;1040;p143"/>
          <p:cNvSpPr txBox="1"/>
          <p:nvPr/>
        </p:nvSpPr>
        <p:spPr>
          <a:xfrm>
            <a:off x="5312800" y="3619800"/>
            <a:ext cx="3474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Extract n-grams instead of words but you will end up having high number of features. To solve that eliminate high frequency n-grams (stop words), low </a:t>
            </a:r>
            <a:r>
              <a:rPr lang="en-GB">
                <a:latin typeface="Roboto"/>
                <a:ea typeface="Roboto"/>
                <a:cs typeface="Roboto"/>
                <a:sym typeface="Roboto"/>
              </a:rPr>
              <a:t>frequency</a:t>
            </a:r>
            <a:r>
              <a:rPr lang="en-GB">
                <a:latin typeface="Roboto"/>
                <a:ea typeface="Roboto"/>
                <a:cs typeface="Roboto"/>
                <a:sym typeface="Roboto"/>
              </a:rPr>
              <a:t> and keep medium frequency</a:t>
            </a:r>
            <a:endParaRPr>
              <a:latin typeface="Roboto"/>
              <a:ea typeface="Roboto"/>
              <a:cs typeface="Roboto"/>
              <a:sym typeface="Robo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4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do we compute the frequency?</a:t>
            </a:r>
            <a:endParaRPr/>
          </a:p>
        </p:txBody>
      </p:sp>
      <p:sp>
        <p:nvSpPr>
          <p:cNvPr id="1046" name="Google Shape;1046;p144"/>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Term frequency (Tf)</a:t>
            </a:r>
            <a:endParaRPr/>
          </a:p>
          <a:p>
            <a:pPr indent="-330200" lvl="1" marL="914400" rtl="0" algn="l">
              <a:spcBef>
                <a:spcPts val="0"/>
              </a:spcBef>
              <a:spcAft>
                <a:spcPts val="0"/>
              </a:spcAft>
              <a:buSzPts val="1600"/>
              <a:buChar char="○"/>
            </a:pPr>
            <a:r>
              <a:rPr lang="en-GB"/>
              <a:t>Binary </a:t>
            </a:r>
            <a:endParaRPr/>
          </a:p>
          <a:p>
            <a:pPr indent="-330200" lvl="1" marL="914400" rtl="0" algn="l">
              <a:spcBef>
                <a:spcPts val="0"/>
              </a:spcBef>
              <a:spcAft>
                <a:spcPts val="0"/>
              </a:spcAft>
              <a:buSzPts val="1600"/>
              <a:buChar char="○"/>
            </a:pPr>
            <a:r>
              <a:rPr lang="en-GB"/>
              <a:t>Raw count</a:t>
            </a:r>
            <a:endParaRPr/>
          </a:p>
          <a:p>
            <a:pPr indent="-330200" lvl="1" marL="914400" rtl="0" algn="l">
              <a:spcBef>
                <a:spcPts val="0"/>
              </a:spcBef>
              <a:spcAft>
                <a:spcPts val="0"/>
              </a:spcAft>
              <a:buSzPts val="1600"/>
              <a:buChar char="○"/>
            </a:pPr>
            <a:r>
              <a:rPr lang="en-GB"/>
              <a:t>Normalized frequency</a:t>
            </a:r>
            <a:endParaRPr/>
          </a:p>
          <a:p>
            <a:pPr indent="-330200" lvl="1" marL="914400" rtl="0" algn="l">
              <a:spcBef>
                <a:spcPts val="0"/>
              </a:spcBef>
              <a:spcAft>
                <a:spcPts val="0"/>
              </a:spcAft>
              <a:buSzPts val="1600"/>
              <a:buChar char="○"/>
            </a:pPr>
            <a:r>
              <a:rPr lang="en-GB"/>
              <a:t>Log normalization</a:t>
            </a:r>
            <a:endParaRPr/>
          </a:p>
          <a:p>
            <a:pPr indent="-330200" lvl="0" marL="457200" rtl="0" algn="l">
              <a:spcBef>
                <a:spcPts val="0"/>
              </a:spcBef>
              <a:spcAft>
                <a:spcPts val="0"/>
              </a:spcAft>
              <a:buSzPts val="1600"/>
              <a:buChar char="●"/>
            </a:pPr>
            <a:r>
              <a:rPr lang="en-GB"/>
              <a:t>Tf-idf</a:t>
            </a:r>
            <a:endParaRPr/>
          </a:p>
        </p:txBody>
      </p:sp>
      <p:pic>
        <p:nvPicPr>
          <p:cNvPr id="1047" name="Google Shape;1047;p144"/>
          <p:cNvPicPr preferRelativeResize="0"/>
          <p:nvPr/>
        </p:nvPicPr>
        <p:blipFill>
          <a:blip r:embed="rId3">
            <a:alphaModFix/>
          </a:blip>
          <a:stretch>
            <a:fillRect/>
          </a:stretch>
        </p:blipFill>
        <p:spPr>
          <a:xfrm>
            <a:off x="851976" y="2870050"/>
            <a:ext cx="2877399" cy="219282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4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053" name="Google Shape;1053;p145"/>
          <p:cNvPicPr preferRelativeResize="0"/>
          <p:nvPr/>
        </p:nvPicPr>
        <p:blipFill>
          <a:blip r:embed="rId3">
            <a:alphaModFix/>
          </a:blip>
          <a:stretch>
            <a:fillRect/>
          </a:stretch>
        </p:blipFill>
        <p:spPr>
          <a:xfrm>
            <a:off x="153149" y="1344250"/>
            <a:ext cx="5139227" cy="3671951"/>
          </a:xfrm>
          <a:prstGeom prst="rect">
            <a:avLst/>
          </a:prstGeom>
          <a:noFill/>
          <a:ln>
            <a:noFill/>
          </a:ln>
        </p:spPr>
      </p:pic>
      <p:sp>
        <p:nvSpPr>
          <p:cNvPr id="1054" name="Google Shape;1054;p145"/>
          <p:cNvSpPr txBox="1"/>
          <p:nvPr/>
        </p:nvSpPr>
        <p:spPr>
          <a:xfrm>
            <a:off x="5417600" y="1370525"/>
            <a:ext cx="3579600" cy="366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rgbClr val="232629"/>
                </a:solidFill>
                <a:highlight>
                  <a:srgbClr val="FFFFFF"/>
                </a:highlight>
                <a:latin typeface="Lato"/>
                <a:ea typeface="Lato"/>
                <a:cs typeface="Lato"/>
                <a:sym typeface="Lato"/>
              </a:rPr>
              <a:t>max_df</a:t>
            </a:r>
            <a:r>
              <a:rPr lang="en-GB" sz="1150">
                <a:solidFill>
                  <a:srgbClr val="232629"/>
                </a:solidFill>
                <a:highlight>
                  <a:srgbClr val="FFFFFF"/>
                </a:highlight>
                <a:latin typeface="Lato"/>
                <a:ea typeface="Lato"/>
                <a:cs typeface="Lato"/>
                <a:sym typeface="Lato"/>
              </a:rPr>
              <a:t> is used for removing terms that appear </a:t>
            </a:r>
            <a:r>
              <a:rPr b="1" lang="en-GB" sz="1150">
                <a:solidFill>
                  <a:srgbClr val="232629"/>
                </a:solidFill>
                <a:highlight>
                  <a:srgbClr val="FFFFFF"/>
                </a:highlight>
                <a:latin typeface="Lato"/>
                <a:ea typeface="Lato"/>
                <a:cs typeface="Lato"/>
                <a:sym typeface="Lato"/>
              </a:rPr>
              <a:t>too frequently</a:t>
            </a:r>
            <a:r>
              <a:rPr lang="en-GB" sz="1150">
                <a:solidFill>
                  <a:srgbClr val="232629"/>
                </a:solidFill>
                <a:highlight>
                  <a:srgbClr val="FFFFFF"/>
                </a:highlight>
                <a:latin typeface="Lato"/>
                <a:ea typeface="Lato"/>
                <a:cs typeface="Lato"/>
                <a:sym typeface="Lato"/>
              </a:rPr>
              <a:t>, also known as "corpus-specific stop words". For example:</a:t>
            </a:r>
            <a:endParaRPr sz="1150">
              <a:solidFill>
                <a:srgbClr val="232629"/>
              </a:solidFill>
              <a:highlight>
                <a:srgbClr val="FFFFFF"/>
              </a:highlight>
              <a:latin typeface="Lato"/>
              <a:ea typeface="Lato"/>
              <a:cs typeface="Lato"/>
              <a:sym typeface="Lato"/>
            </a:endParaRPr>
          </a:p>
          <a:p>
            <a:pPr indent="-301625" lvl="0" marL="749300" rtl="0" algn="l">
              <a:lnSpc>
                <a:spcPct val="115000"/>
              </a:lnSpc>
              <a:spcBef>
                <a:spcPts val="0"/>
              </a:spcBef>
              <a:spcAft>
                <a:spcPts val="0"/>
              </a:spcAft>
              <a:buClr>
                <a:srgbClr val="232629"/>
              </a:buClr>
              <a:buSzPts val="1150"/>
              <a:buChar char="●"/>
            </a:pPr>
            <a:r>
              <a:rPr lang="en-GB" sz="1000">
                <a:solidFill>
                  <a:srgbClr val="232629"/>
                </a:solidFill>
                <a:highlight>
                  <a:srgbClr val="FFFFFF"/>
                </a:highlight>
                <a:latin typeface="Lato"/>
                <a:ea typeface="Lato"/>
                <a:cs typeface="Lato"/>
                <a:sym typeface="Lato"/>
              </a:rPr>
              <a:t>max_df = 0.50</a:t>
            </a:r>
            <a:r>
              <a:rPr lang="en-GB" sz="1150">
                <a:solidFill>
                  <a:srgbClr val="232629"/>
                </a:solidFill>
                <a:highlight>
                  <a:srgbClr val="FFFFFF"/>
                </a:highlight>
                <a:latin typeface="Lato"/>
                <a:ea typeface="Lato"/>
                <a:cs typeface="Lato"/>
                <a:sym typeface="Lato"/>
              </a:rPr>
              <a:t> means "ignore terms that appear in </a:t>
            </a:r>
            <a:r>
              <a:rPr b="1" lang="en-GB" sz="1150">
                <a:solidFill>
                  <a:srgbClr val="232629"/>
                </a:solidFill>
                <a:highlight>
                  <a:srgbClr val="FFFFFF"/>
                </a:highlight>
                <a:latin typeface="Lato"/>
                <a:ea typeface="Lato"/>
                <a:cs typeface="Lato"/>
                <a:sym typeface="Lato"/>
              </a:rPr>
              <a:t>more than 50% of the documents</a:t>
            </a:r>
            <a:r>
              <a:rPr lang="en-GB" sz="1150">
                <a:solidFill>
                  <a:srgbClr val="232629"/>
                </a:solidFill>
                <a:highlight>
                  <a:srgbClr val="FFFFFF"/>
                </a:highlight>
                <a:latin typeface="Lato"/>
                <a:ea typeface="Lato"/>
                <a:cs typeface="Lato"/>
                <a:sym typeface="Lato"/>
              </a:rPr>
              <a:t>".</a:t>
            </a:r>
            <a:endParaRPr sz="1150">
              <a:solidFill>
                <a:srgbClr val="232629"/>
              </a:solidFill>
              <a:highlight>
                <a:srgbClr val="FFFFFF"/>
              </a:highlight>
              <a:latin typeface="Lato"/>
              <a:ea typeface="Lato"/>
              <a:cs typeface="Lato"/>
              <a:sym typeface="Lato"/>
            </a:endParaRPr>
          </a:p>
          <a:p>
            <a:pPr indent="-301625" lvl="0" marL="749300" rtl="0" algn="l">
              <a:lnSpc>
                <a:spcPct val="115000"/>
              </a:lnSpc>
              <a:spcBef>
                <a:spcPts val="0"/>
              </a:spcBef>
              <a:spcAft>
                <a:spcPts val="0"/>
              </a:spcAft>
              <a:buClr>
                <a:srgbClr val="232629"/>
              </a:buClr>
              <a:buSzPts val="1150"/>
              <a:buChar char="●"/>
            </a:pPr>
            <a:r>
              <a:rPr lang="en-GB" sz="1000">
                <a:solidFill>
                  <a:srgbClr val="232629"/>
                </a:solidFill>
                <a:highlight>
                  <a:srgbClr val="FFFFFF"/>
                </a:highlight>
                <a:latin typeface="Lato"/>
                <a:ea typeface="Lato"/>
                <a:cs typeface="Lato"/>
                <a:sym typeface="Lato"/>
              </a:rPr>
              <a:t>max_df = 25</a:t>
            </a:r>
            <a:r>
              <a:rPr lang="en-GB" sz="1150">
                <a:solidFill>
                  <a:srgbClr val="232629"/>
                </a:solidFill>
                <a:highlight>
                  <a:srgbClr val="FFFFFF"/>
                </a:highlight>
                <a:latin typeface="Lato"/>
                <a:ea typeface="Lato"/>
                <a:cs typeface="Lato"/>
                <a:sym typeface="Lato"/>
              </a:rPr>
              <a:t> means "ignore terms that appear in </a:t>
            </a:r>
            <a:r>
              <a:rPr b="1" lang="en-GB" sz="1150">
                <a:solidFill>
                  <a:srgbClr val="232629"/>
                </a:solidFill>
                <a:highlight>
                  <a:srgbClr val="FFFFFF"/>
                </a:highlight>
                <a:latin typeface="Lato"/>
                <a:ea typeface="Lato"/>
                <a:cs typeface="Lato"/>
                <a:sym typeface="Lato"/>
              </a:rPr>
              <a:t>more than 25 documents</a:t>
            </a:r>
            <a:r>
              <a:rPr lang="en-GB" sz="1150">
                <a:solidFill>
                  <a:srgbClr val="232629"/>
                </a:solidFill>
                <a:highlight>
                  <a:srgbClr val="FFFFFF"/>
                </a:highlight>
                <a:latin typeface="Lato"/>
                <a:ea typeface="Lato"/>
                <a:cs typeface="Lato"/>
                <a:sym typeface="Lato"/>
              </a:rPr>
              <a:t>"</a:t>
            </a:r>
            <a:endParaRPr sz="1150">
              <a:solidFill>
                <a:srgbClr val="232629"/>
              </a:solidFill>
              <a:highlight>
                <a:srgbClr val="FFFFFF"/>
              </a:highlight>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lnSpc>
                <a:spcPct val="115000"/>
              </a:lnSpc>
              <a:spcBef>
                <a:spcPts val="0"/>
              </a:spcBef>
              <a:spcAft>
                <a:spcPts val="0"/>
              </a:spcAft>
              <a:buNone/>
            </a:pPr>
            <a:r>
              <a:rPr lang="en-GB" sz="1000">
                <a:solidFill>
                  <a:srgbClr val="232629"/>
                </a:solidFill>
                <a:highlight>
                  <a:srgbClr val="FFFFFF"/>
                </a:highlight>
                <a:latin typeface="Lato"/>
                <a:ea typeface="Lato"/>
                <a:cs typeface="Lato"/>
                <a:sym typeface="Lato"/>
              </a:rPr>
              <a:t>min_df</a:t>
            </a:r>
            <a:r>
              <a:rPr lang="en-GB" sz="1150">
                <a:solidFill>
                  <a:srgbClr val="232629"/>
                </a:solidFill>
                <a:highlight>
                  <a:srgbClr val="FFFFFF"/>
                </a:highlight>
                <a:latin typeface="Lato"/>
                <a:ea typeface="Lato"/>
                <a:cs typeface="Lato"/>
                <a:sym typeface="Lato"/>
              </a:rPr>
              <a:t> is used for removing terms that appear </a:t>
            </a:r>
            <a:r>
              <a:rPr b="1" lang="en-GB" sz="1150">
                <a:solidFill>
                  <a:srgbClr val="232629"/>
                </a:solidFill>
                <a:highlight>
                  <a:srgbClr val="FFFFFF"/>
                </a:highlight>
                <a:latin typeface="Lato"/>
                <a:ea typeface="Lato"/>
                <a:cs typeface="Lato"/>
                <a:sym typeface="Lato"/>
              </a:rPr>
              <a:t>too infrequently</a:t>
            </a:r>
            <a:r>
              <a:rPr lang="en-GB" sz="1150">
                <a:solidFill>
                  <a:srgbClr val="232629"/>
                </a:solidFill>
                <a:highlight>
                  <a:srgbClr val="FFFFFF"/>
                </a:highlight>
                <a:latin typeface="Lato"/>
                <a:ea typeface="Lato"/>
                <a:cs typeface="Lato"/>
                <a:sym typeface="Lato"/>
              </a:rPr>
              <a:t>. For example:</a:t>
            </a:r>
            <a:endParaRPr sz="1150">
              <a:solidFill>
                <a:srgbClr val="232629"/>
              </a:solidFill>
              <a:highlight>
                <a:srgbClr val="FFFFFF"/>
              </a:highlight>
              <a:latin typeface="Lato"/>
              <a:ea typeface="Lato"/>
              <a:cs typeface="Lato"/>
              <a:sym typeface="Lato"/>
            </a:endParaRPr>
          </a:p>
          <a:p>
            <a:pPr indent="-301625" lvl="0" marL="749300" rtl="0" algn="l">
              <a:lnSpc>
                <a:spcPct val="115000"/>
              </a:lnSpc>
              <a:spcBef>
                <a:spcPts val="0"/>
              </a:spcBef>
              <a:spcAft>
                <a:spcPts val="0"/>
              </a:spcAft>
              <a:buClr>
                <a:srgbClr val="232629"/>
              </a:buClr>
              <a:buSzPts val="1150"/>
              <a:buChar char="●"/>
            </a:pPr>
            <a:r>
              <a:rPr lang="en-GB" sz="1000">
                <a:solidFill>
                  <a:srgbClr val="232629"/>
                </a:solidFill>
                <a:highlight>
                  <a:srgbClr val="FFFFFF"/>
                </a:highlight>
                <a:latin typeface="Lato"/>
                <a:ea typeface="Lato"/>
                <a:cs typeface="Lato"/>
                <a:sym typeface="Lato"/>
              </a:rPr>
              <a:t>min_df = 0.01</a:t>
            </a:r>
            <a:r>
              <a:rPr lang="en-GB" sz="1150">
                <a:solidFill>
                  <a:srgbClr val="232629"/>
                </a:solidFill>
                <a:highlight>
                  <a:srgbClr val="FFFFFF"/>
                </a:highlight>
                <a:latin typeface="Lato"/>
                <a:ea typeface="Lato"/>
                <a:cs typeface="Lato"/>
                <a:sym typeface="Lato"/>
              </a:rPr>
              <a:t> means "ignore terms that appear in </a:t>
            </a:r>
            <a:r>
              <a:rPr b="1" lang="en-GB" sz="1150">
                <a:solidFill>
                  <a:srgbClr val="232629"/>
                </a:solidFill>
                <a:highlight>
                  <a:srgbClr val="FFFFFF"/>
                </a:highlight>
                <a:latin typeface="Lato"/>
                <a:ea typeface="Lato"/>
                <a:cs typeface="Lato"/>
                <a:sym typeface="Lato"/>
              </a:rPr>
              <a:t>less than 1% of the documents</a:t>
            </a:r>
            <a:r>
              <a:rPr lang="en-GB" sz="1150">
                <a:solidFill>
                  <a:srgbClr val="232629"/>
                </a:solidFill>
                <a:highlight>
                  <a:srgbClr val="FFFFFF"/>
                </a:highlight>
                <a:latin typeface="Lato"/>
                <a:ea typeface="Lato"/>
                <a:cs typeface="Lato"/>
                <a:sym typeface="Lato"/>
              </a:rPr>
              <a:t>".</a:t>
            </a:r>
            <a:endParaRPr sz="1150">
              <a:solidFill>
                <a:srgbClr val="232629"/>
              </a:solidFill>
              <a:highlight>
                <a:srgbClr val="FFFFFF"/>
              </a:highlight>
              <a:latin typeface="Lato"/>
              <a:ea typeface="Lato"/>
              <a:cs typeface="Lato"/>
              <a:sym typeface="Lato"/>
            </a:endParaRPr>
          </a:p>
          <a:p>
            <a:pPr indent="-301625" lvl="0" marL="749300" rtl="0" algn="l">
              <a:lnSpc>
                <a:spcPct val="115000"/>
              </a:lnSpc>
              <a:spcBef>
                <a:spcPts val="0"/>
              </a:spcBef>
              <a:spcAft>
                <a:spcPts val="0"/>
              </a:spcAft>
              <a:buClr>
                <a:srgbClr val="232629"/>
              </a:buClr>
              <a:buSzPts val="1150"/>
              <a:buChar char="●"/>
            </a:pPr>
            <a:r>
              <a:rPr lang="en-GB" sz="1000">
                <a:solidFill>
                  <a:srgbClr val="232629"/>
                </a:solidFill>
                <a:highlight>
                  <a:srgbClr val="FFFFFF"/>
                </a:highlight>
                <a:latin typeface="Lato"/>
                <a:ea typeface="Lato"/>
                <a:cs typeface="Lato"/>
                <a:sym typeface="Lato"/>
              </a:rPr>
              <a:t>min_df = 5</a:t>
            </a:r>
            <a:r>
              <a:rPr lang="en-GB" sz="1150">
                <a:solidFill>
                  <a:srgbClr val="232629"/>
                </a:solidFill>
                <a:highlight>
                  <a:srgbClr val="FFFFFF"/>
                </a:highlight>
                <a:latin typeface="Lato"/>
                <a:ea typeface="Lato"/>
                <a:cs typeface="Lato"/>
                <a:sym typeface="Lato"/>
              </a:rPr>
              <a:t> means "ignore terms that appear in </a:t>
            </a:r>
            <a:r>
              <a:rPr b="1" lang="en-GB" sz="1150">
                <a:solidFill>
                  <a:srgbClr val="232629"/>
                </a:solidFill>
                <a:highlight>
                  <a:srgbClr val="FFFFFF"/>
                </a:highlight>
                <a:latin typeface="Lato"/>
                <a:ea typeface="Lato"/>
                <a:cs typeface="Lato"/>
                <a:sym typeface="Lato"/>
              </a:rPr>
              <a:t>less than 5 documents</a:t>
            </a:r>
            <a:r>
              <a:rPr lang="en-GB" sz="1150">
                <a:solidFill>
                  <a:srgbClr val="232629"/>
                </a:solidFill>
                <a:highlight>
                  <a:srgbClr val="FFFFFF"/>
                </a:highlight>
                <a:latin typeface="Lato"/>
                <a:ea typeface="Lato"/>
                <a:cs typeface="Lato"/>
                <a:sym typeface="Lato"/>
              </a:rPr>
              <a:t>".</a:t>
            </a:r>
            <a:endParaRPr sz="1150">
              <a:solidFill>
                <a:srgbClr val="232629"/>
              </a:solidFill>
              <a:highlight>
                <a:srgbClr val="FFFFFF"/>
              </a:highlight>
              <a:latin typeface="Lato"/>
              <a:ea typeface="Lato"/>
              <a:cs typeface="Lato"/>
              <a:sym typeface="La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46"/>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Representing Text Data (Word Embeddings)</a:t>
            </a:r>
            <a:endParaRPr/>
          </a:p>
          <a:p>
            <a:pPr indent="0" lvl="0" marL="0" rtl="0" algn="l">
              <a:spcBef>
                <a:spcPts val="0"/>
              </a:spcBef>
              <a:spcAft>
                <a:spcPts val="0"/>
              </a:spcAft>
              <a:buNone/>
            </a:pPr>
            <a:r>
              <a:t/>
            </a:r>
            <a:endParaRPr/>
          </a:p>
        </p:txBody>
      </p:sp>
      <p:sp>
        <p:nvSpPr>
          <p:cNvPr id="1060" name="Google Shape;1060;p14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It is a type of word representation where similar words have similar representations.</a:t>
            </a:r>
            <a:endParaRPr/>
          </a:p>
          <a:p>
            <a:pPr indent="-330200" lvl="0" marL="457200" rtl="0" algn="l">
              <a:spcBef>
                <a:spcPts val="1000"/>
              </a:spcBef>
              <a:spcAft>
                <a:spcPts val="0"/>
              </a:spcAft>
              <a:buSzPts val="1600"/>
              <a:buChar char="●"/>
            </a:pPr>
            <a:r>
              <a:rPr b="1" lang="en-GB"/>
              <a:t>Statistical </a:t>
            </a:r>
            <a:r>
              <a:rPr b="1" lang="en-GB"/>
              <a:t>methods: </a:t>
            </a:r>
            <a:r>
              <a:rPr lang="en-GB"/>
              <a:t>creating co-occurence matrix (count each pair occurs  together)</a:t>
            </a:r>
            <a:endParaRPr/>
          </a:p>
          <a:p>
            <a:pPr indent="-330200" lvl="0" marL="457200" rtl="0" algn="l">
              <a:spcBef>
                <a:spcPts val="0"/>
              </a:spcBef>
              <a:spcAft>
                <a:spcPts val="0"/>
              </a:spcAft>
              <a:buSzPts val="1600"/>
              <a:buChar char="●"/>
            </a:pPr>
            <a:r>
              <a:rPr b="1" lang="en-GB"/>
              <a:t>Predictive methods</a:t>
            </a:r>
            <a:r>
              <a:rPr lang="en-GB"/>
              <a:t>: training a machine learning </a:t>
            </a:r>
            <a:r>
              <a:rPr lang="en-GB"/>
              <a:t>algorithm</a:t>
            </a:r>
            <a:r>
              <a:rPr lang="en-GB"/>
              <a:t> to make predictions based on the words and their contexts.</a:t>
            </a:r>
            <a:endParaRPr/>
          </a:p>
          <a:p>
            <a:pPr indent="-330200" lvl="1" marL="914400" rtl="0" algn="l">
              <a:spcBef>
                <a:spcPts val="0"/>
              </a:spcBef>
              <a:spcAft>
                <a:spcPts val="0"/>
              </a:spcAft>
              <a:buSzPts val="1600"/>
              <a:buChar char="○"/>
            </a:pPr>
            <a:r>
              <a:rPr lang="en-GB" u="sng">
                <a:highlight>
                  <a:srgbClr val="FFE599"/>
                </a:highlight>
              </a:rPr>
              <a:t>Word2vec</a:t>
            </a:r>
            <a:r>
              <a:rPr lang="en-GB"/>
              <a:t>:</a:t>
            </a:r>
            <a:endParaRPr/>
          </a:p>
          <a:p>
            <a:pPr indent="-330200" lvl="2" marL="1371600" rtl="0" algn="l">
              <a:spcBef>
                <a:spcPts val="0"/>
              </a:spcBef>
              <a:spcAft>
                <a:spcPts val="0"/>
              </a:spcAft>
              <a:buSzPts val="1600"/>
              <a:buChar char="■"/>
            </a:pPr>
            <a:r>
              <a:rPr i="1" lang="en-GB"/>
              <a:t>CBOW</a:t>
            </a:r>
            <a:r>
              <a:rPr lang="en-GB"/>
              <a:t> (continuous Bag of Words) - try to predict the word given the one-hot encoded vectors of its context.</a:t>
            </a:r>
            <a:endParaRPr/>
          </a:p>
          <a:p>
            <a:pPr indent="-330200" lvl="2" marL="1371600" rtl="0" algn="l">
              <a:spcBef>
                <a:spcPts val="0"/>
              </a:spcBef>
              <a:spcAft>
                <a:spcPts val="0"/>
              </a:spcAft>
              <a:buSzPts val="1600"/>
              <a:buChar char="■"/>
            </a:pPr>
            <a:r>
              <a:rPr i="1" lang="en-GB"/>
              <a:t>Skip-gram</a:t>
            </a:r>
            <a:r>
              <a:rPr lang="en-GB"/>
              <a:t> - try to predict the context given the word.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GB"/>
              <a:t>They are really good when used for transfer learning (pay attention to the context)</a:t>
            </a:r>
            <a:endParaRPr/>
          </a:p>
        </p:txBody>
      </p:sp>
      <p:pic>
        <p:nvPicPr>
          <p:cNvPr id="1061" name="Google Shape;1061;p146"/>
          <p:cNvPicPr preferRelativeResize="0"/>
          <p:nvPr/>
        </p:nvPicPr>
        <p:blipFill>
          <a:blip r:embed="rId3">
            <a:alphaModFix/>
          </a:blip>
          <a:stretch>
            <a:fillRect/>
          </a:stretch>
        </p:blipFill>
        <p:spPr>
          <a:xfrm>
            <a:off x="6757525" y="3005375"/>
            <a:ext cx="1935549" cy="1260773"/>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4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Word2Vec</a:t>
            </a:r>
            <a:endParaRPr/>
          </a:p>
        </p:txBody>
      </p:sp>
      <p:sp>
        <p:nvSpPr>
          <p:cNvPr id="1067" name="Google Shape;1067;p147"/>
          <p:cNvSpPr txBox="1"/>
          <p:nvPr>
            <p:ph idx="1" type="body"/>
          </p:nvPr>
        </p:nvSpPr>
        <p:spPr>
          <a:xfrm>
            <a:off x="370475" y="1516350"/>
            <a:ext cx="8322600" cy="10080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GB"/>
              <a:t>Converts words into a vector space</a:t>
            </a:r>
            <a:endParaRPr/>
          </a:p>
          <a:p>
            <a:pPr indent="-330200" lvl="0" marL="457200" rtl="0" algn="l">
              <a:spcBef>
                <a:spcPts val="0"/>
              </a:spcBef>
              <a:spcAft>
                <a:spcPts val="0"/>
              </a:spcAft>
              <a:buSzPts val="1600"/>
              <a:buChar char="●"/>
            </a:pPr>
            <a:r>
              <a:rPr lang="en-GB"/>
              <a:t>Preserve relationship between them</a:t>
            </a:r>
            <a:endParaRPr/>
          </a:p>
          <a:p>
            <a:pPr indent="-330200" lvl="0" marL="457200" rtl="0" algn="l">
              <a:spcBef>
                <a:spcPts val="0"/>
              </a:spcBef>
              <a:spcAft>
                <a:spcPts val="0"/>
              </a:spcAft>
              <a:buSzPts val="1600"/>
              <a:buChar char="●"/>
            </a:pPr>
            <a:r>
              <a:rPr lang="en-GB"/>
              <a:t>Deal with addition of new words</a:t>
            </a:r>
            <a:endParaRPr/>
          </a:p>
          <a:p>
            <a:pPr indent="-330200" lvl="0" marL="457200" rtl="0" algn="l">
              <a:spcBef>
                <a:spcPts val="0"/>
              </a:spcBef>
              <a:spcAft>
                <a:spcPts val="0"/>
              </a:spcAft>
              <a:buSzPts val="1600"/>
              <a:buChar char="●"/>
            </a:pPr>
            <a:r>
              <a:rPr lang="en-GB"/>
              <a:t>Words that have similar context tend to have collinear vectors </a:t>
            </a:r>
            <a:endParaRPr/>
          </a:p>
        </p:txBody>
      </p:sp>
      <p:pic>
        <p:nvPicPr>
          <p:cNvPr id="1068" name="Google Shape;1068;p147"/>
          <p:cNvPicPr preferRelativeResize="0"/>
          <p:nvPr/>
        </p:nvPicPr>
        <p:blipFill>
          <a:blip r:embed="rId3">
            <a:alphaModFix/>
          </a:blip>
          <a:stretch>
            <a:fillRect/>
          </a:stretch>
        </p:blipFill>
        <p:spPr>
          <a:xfrm>
            <a:off x="152400" y="2676750"/>
            <a:ext cx="4658500" cy="2314351"/>
          </a:xfrm>
          <a:prstGeom prst="rect">
            <a:avLst/>
          </a:prstGeom>
          <a:noFill/>
          <a:ln>
            <a:noFill/>
          </a:ln>
        </p:spPr>
      </p:pic>
      <p:sp>
        <p:nvSpPr>
          <p:cNvPr id="1069" name="Google Shape;1069;p147"/>
          <p:cNvSpPr txBox="1"/>
          <p:nvPr/>
        </p:nvSpPr>
        <p:spPr>
          <a:xfrm>
            <a:off x="5443875" y="293325"/>
            <a:ext cx="348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latin typeface="Roboto"/>
                <a:ea typeface="Roboto"/>
                <a:cs typeface="Roboto"/>
                <a:sym typeface="Roboto"/>
                <a:hlinkClick r:id="rId4"/>
              </a:rPr>
              <a:t>https://gdcoder.com/what-is-an-n-gram-multichannel-convolutional-neural-network-for-text-classification/</a:t>
            </a:r>
            <a:endParaRPr>
              <a:solidFill>
                <a:schemeClr val="lt1"/>
              </a:solidFill>
              <a:latin typeface="Roboto"/>
              <a:ea typeface="Roboto"/>
              <a:cs typeface="Roboto"/>
              <a:sym typeface="Robot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4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Deep Learning approach (Words)</a:t>
            </a:r>
            <a:endParaRPr/>
          </a:p>
        </p:txBody>
      </p:sp>
      <p:pic>
        <p:nvPicPr>
          <p:cNvPr id="1075" name="Google Shape;1075;p148"/>
          <p:cNvPicPr preferRelativeResize="0"/>
          <p:nvPr/>
        </p:nvPicPr>
        <p:blipFill>
          <a:blip r:embed="rId3">
            <a:alphaModFix/>
          </a:blip>
          <a:stretch>
            <a:fillRect/>
          </a:stretch>
        </p:blipFill>
        <p:spPr>
          <a:xfrm>
            <a:off x="587750" y="1510876"/>
            <a:ext cx="3624700" cy="1603475"/>
          </a:xfrm>
          <a:prstGeom prst="rect">
            <a:avLst/>
          </a:prstGeom>
          <a:noFill/>
          <a:ln>
            <a:noFill/>
          </a:ln>
        </p:spPr>
      </p:pic>
      <p:sp>
        <p:nvSpPr>
          <p:cNvPr id="1076" name="Google Shape;1076;p148"/>
          <p:cNvSpPr txBox="1"/>
          <p:nvPr/>
        </p:nvSpPr>
        <p:spPr>
          <a:xfrm>
            <a:off x="464250" y="3146325"/>
            <a:ext cx="374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Using 1D conv layer we can convolve words and we’ll have high activation for 2-grams with certain meaning</a:t>
            </a:r>
            <a:endParaRPr>
              <a:latin typeface="Roboto"/>
              <a:ea typeface="Roboto"/>
              <a:cs typeface="Roboto"/>
              <a:sym typeface="Roboto"/>
            </a:endParaRPr>
          </a:p>
        </p:txBody>
      </p:sp>
      <p:pic>
        <p:nvPicPr>
          <p:cNvPr id="1077" name="Google Shape;1077;p148"/>
          <p:cNvPicPr preferRelativeResize="0"/>
          <p:nvPr/>
        </p:nvPicPr>
        <p:blipFill>
          <a:blip r:embed="rId4">
            <a:alphaModFix/>
          </a:blip>
          <a:stretch>
            <a:fillRect/>
          </a:stretch>
        </p:blipFill>
        <p:spPr>
          <a:xfrm>
            <a:off x="4624975" y="1510877"/>
            <a:ext cx="3981200" cy="1915224"/>
          </a:xfrm>
          <a:prstGeom prst="rect">
            <a:avLst/>
          </a:prstGeom>
          <a:noFill/>
          <a:ln>
            <a:noFill/>
          </a:ln>
        </p:spPr>
      </p:pic>
      <p:sp>
        <p:nvSpPr>
          <p:cNvPr id="1078" name="Google Shape;1078;p148"/>
          <p:cNvSpPr txBox="1"/>
          <p:nvPr/>
        </p:nvSpPr>
        <p:spPr>
          <a:xfrm>
            <a:off x="4914875" y="3577425"/>
            <a:ext cx="340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Take the maximum activation for each filter</a:t>
            </a:r>
            <a:endParaRPr>
              <a:latin typeface="Roboto"/>
              <a:ea typeface="Roboto"/>
              <a:cs typeface="Roboto"/>
              <a:sym typeface="Robot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4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Deep Learning approach (Characters)</a:t>
            </a:r>
            <a:endParaRPr/>
          </a:p>
        </p:txBody>
      </p:sp>
      <p:pic>
        <p:nvPicPr>
          <p:cNvPr id="1084" name="Google Shape;1084;p149"/>
          <p:cNvPicPr preferRelativeResize="0"/>
          <p:nvPr/>
        </p:nvPicPr>
        <p:blipFill>
          <a:blip r:embed="rId3">
            <a:alphaModFix/>
          </a:blip>
          <a:stretch>
            <a:fillRect/>
          </a:stretch>
        </p:blipFill>
        <p:spPr>
          <a:xfrm>
            <a:off x="672700" y="1277025"/>
            <a:ext cx="7128847" cy="37140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50"/>
          <p:cNvSpPr txBox="1"/>
          <p:nvPr>
            <p:ph type="title"/>
          </p:nvPr>
        </p:nvSpPr>
        <p:spPr>
          <a:xfrm>
            <a:off x="311750" y="831175"/>
            <a:ext cx="6792900" cy="278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Tensorflow</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5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Training</a:t>
            </a:r>
            <a:endParaRPr/>
          </a:p>
        </p:txBody>
      </p:sp>
      <p:sp>
        <p:nvSpPr>
          <p:cNvPr id="1095" name="Google Shape;1095;p151"/>
          <p:cNvSpPr txBox="1"/>
          <p:nvPr/>
        </p:nvSpPr>
        <p:spPr>
          <a:xfrm>
            <a:off x="4162850" y="2819575"/>
            <a:ext cx="136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Define a layer of connected neurons</a:t>
            </a:r>
            <a:endParaRPr>
              <a:latin typeface="Roboto"/>
              <a:ea typeface="Roboto"/>
              <a:cs typeface="Roboto"/>
              <a:sym typeface="Roboto"/>
            </a:endParaRPr>
          </a:p>
        </p:txBody>
      </p:sp>
      <p:sp>
        <p:nvSpPr>
          <p:cNvPr id="1096" name="Google Shape;1096;p151"/>
          <p:cNvSpPr txBox="1"/>
          <p:nvPr/>
        </p:nvSpPr>
        <p:spPr>
          <a:xfrm>
            <a:off x="5712500" y="1167225"/>
            <a:ext cx="221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Define a </a:t>
            </a:r>
            <a:r>
              <a:rPr lang="en-GB">
                <a:latin typeface="Roboto"/>
                <a:ea typeface="Roboto"/>
                <a:cs typeface="Roboto"/>
                <a:sym typeface="Roboto"/>
              </a:rPr>
              <a:t>sequence of layers</a:t>
            </a:r>
            <a:endParaRPr>
              <a:latin typeface="Roboto"/>
              <a:ea typeface="Roboto"/>
              <a:cs typeface="Roboto"/>
              <a:sym typeface="Roboto"/>
            </a:endParaRPr>
          </a:p>
        </p:txBody>
      </p:sp>
      <p:sp>
        <p:nvSpPr>
          <p:cNvPr id="1097" name="Google Shape;1097;p151"/>
          <p:cNvSpPr txBox="1"/>
          <p:nvPr/>
        </p:nvSpPr>
        <p:spPr>
          <a:xfrm>
            <a:off x="3888600" y="3791075"/>
            <a:ext cx="3561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The process </a:t>
            </a:r>
            <a:r>
              <a:rPr lang="en-GB">
                <a:latin typeface="Roboto"/>
                <a:ea typeface="Roboto"/>
                <a:cs typeface="Roboto"/>
                <a:sym typeface="Roboto"/>
              </a:rPr>
              <a:t>consist</a:t>
            </a:r>
            <a:r>
              <a:rPr lang="en-GB">
                <a:latin typeface="Roboto"/>
                <a:ea typeface="Roboto"/>
                <a:cs typeface="Roboto"/>
                <a:sym typeface="Roboto"/>
              </a:rPr>
              <a:t> of making a guess, the loss measure how bad the guesses are and then the information is passed to optimizer which will figure out what will be the next guesses</a:t>
            </a:r>
            <a:endParaRPr>
              <a:latin typeface="Roboto"/>
              <a:ea typeface="Roboto"/>
              <a:cs typeface="Roboto"/>
              <a:sym typeface="Roboto"/>
            </a:endParaRPr>
          </a:p>
        </p:txBody>
      </p:sp>
      <p:sp>
        <p:nvSpPr>
          <p:cNvPr id="1098" name="Google Shape;1098;p151"/>
          <p:cNvSpPr txBox="1"/>
          <p:nvPr/>
        </p:nvSpPr>
        <p:spPr>
          <a:xfrm>
            <a:off x="311725" y="1306525"/>
            <a:ext cx="7723200" cy="211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Mono"/>
                <a:ea typeface="Roboto Mono"/>
                <a:cs typeface="Roboto Mono"/>
                <a:sym typeface="Roboto Mono"/>
              </a:rPr>
              <a:t>Model = keras.</a:t>
            </a:r>
            <a:r>
              <a:rPr lang="en-GB">
                <a:solidFill>
                  <a:srgbClr val="980000"/>
                </a:solidFill>
                <a:latin typeface="Roboto Mono"/>
                <a:ea typeface="Roboto Mono"/>
                <a:cs typeface="Roboto Mono"/>
                <a:sym typeface="Roboto Mono"/>
              </a:rPr>
              <a:t>Sequential</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keras.layers.</a:t>
            </a:r>
            <a:r>
              <a:rPr lang="en-GB">
                <a:solidFill>
                  <a:srgbClr val="980000"/>
                </a:solidFill>
                <a:latin typeface="Roboto Mono"/>
                <a:ea typeface="Roboto Mono"/>
                <a:cs typeface="Roboto Mono"/>
                <a:sym typeface="Roboto Mono"/>
              </a:rPr>
              <a:t>Flatten</a:t>
            </a:r>
            <a:r>
              <a:rPr lang="en-GB">
                <a:latin typeface="Roboto Mono"/>
                <a:ea typeface="Roboto Mono"/>
                <a:cs typeface="Roboto Mono"/>
                <a:sym typeface="Roboto Mono"/>
              </a:rPr>
              <a:t>(</a:t>
            </a:r>
            <a:r>
              <a:rPr lang="en-GB">
                <a:solidFill>
                  <a:srgbClr val="FF9900"/>
                </a:solidFill>
                <a:latin typeface="Roboto Mono"/>
                <a:ea typeface="Roboto Mono"/>
                <a:cs typeface="Roboto Mono"/>
                <a:sym typeface="Roboto Mono"/>
              </a:rPr>
              <a:t>input_shape</a:t>
            </a:r>
            <a:r>
              <a:rPr lang="en-GB">
                <a:latin typeface="Roboto Mono"/>
                <a:ea typeface="Roboto Mono"/>
                <a:cs typeface="Roboto Mono"/>
                <a:sym typeface="Roboto Mono"/>
              </a:rPr>
              <a:t>=(28,28)),</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keras.layers.Dense(128, </a:t>
            </a:r>
            <a:r>
              <a:rPr lang="en-GB">
                <a:solidFill>
                  <a:srgbClr val="FF9900"/>
                </a:solidFill>
                <a:latin typeface="Roboto Mono"/>
                <a:ea typeface="Roboto Mono"/>
                <a:cs typeface="Roboto Mono"/>
                <a:sym typeface="Roboto Mono"/>
              </a:rPr>
              <a:t>activation</a:t>
            </a:r>
            <a:r>
              <a:rPr lang="en-GB">
                <a:latin typeface="Roboto Mono"/>
                <a:ea typeface="Roboto Mono"/>
                <a:cs typeface="Roboto Mono"/>
                <a:sym typeface="Roboto Mono"/>
              </a:rPr>
              <a:t>=tf.nn.relu),</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keras.layers.</a:t>
            </a:r>
            <a:r>
              <a:rPr lang="en-GB">
                <a:solidFill>
                  <a:srgbClr val="980000"/>
                </a:solidFill>
                <a:latin typeface="Roboto Mono"/>
                <a:ea typeface="Roboto Mono"/>
                <a:cs typeface="Roboto Mono"/>
                <a:sym typeface="Roboto Mono"/>
              </a:rPr>
              <a:t>Dense</a:t>
            </a:r>
            <a:r>
              <a:rPr lang="en-GB">
                <a:latin typeface="Roboto Mono"/>
                <a:ea typeface="Roboto Mono"/>
                <a:cs typeface="Roboto Mono"/>
                <a:sym typeface="Roboto Mono"/>
              </a:rPr>
              <a:t>(10, activation=tf.nn.softmax)</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1000"/>
              </a:spcBef>
              <a:spcAft>
                <a:spcPts val="1000"/>
              </a:spcAft>
              <a:buNone/>
            </a:pPr>
            <a:r>
              <a:t/>
            </a:r>
            <a:endParaRPr>
              <a:latin typeface="Roboto Mono"/>
              <a:ea typeface="Roboto Mono"/>
              <a:cs typeface="Roboto Mono"/>
              <a:sym typeface="Roboto Mono"/>
            </a:endParaRPr>
          </a:p>
        </p:txBody>
      </p:sp>
      <p:cxnSp>
        <p:nvCxnSpPr>
          <p:cNvPr id="1099" name="Google Shape;1099;p151"/>
          <p:cNvCxnSpPr/>
          <p:nvPr/>
        </p:nvCxnSpPr>
        <p:spPr>
          <a:xfrm>
            <a:off x="5438225" y="1825425"/>
            <a:ext cx="1283400" cy="9600"/>
          </a:xfrm>
          <a:prstGeom prst="straightConnector1">
            <a:avLst/>
          </a:prstGeom>
          <a:noFill/>
          <a:ln cap="flat" cmpd="sng" w="9525">
            <a:solidFill>
              <a:schemeClr val="dk2"/>
            </a:solidFill>
            <a:prstDash val="solid"/>
            <a:round/>
            <a:headEnd len="med" w="med" type="none"/>
            <a:tailEnd len="med" w="med" type="triangle"/>
          </a:ln>
        </p:spPr>
      </p:cxnSp>
      <p:cxnSp>
        <p:nvCxnSpPr>
          <p:cNvPr id="1100" name="Google Shape;1100;p151"/>
          <p:cNvCxnSpPr/>
          <p:nvPr/>
        </p:nvCxnSpPr>
        <p:spPr>
          <a:xfrm>
            <a:off x="2681100" y="2687175"/>
            <a:ext cx="1207500" cy="285300"/>
          </a:xfrm>
          <a:prstGeom prst="straightConnector1">
            <a:avLst/>
          </a:prstGeom>
          <a:noFill/>
          <a:ln cap="flat" cmpd="sng" w="9525">
            <a:solidFill>
              <a:schemeClr val="dk2"/>
            </a:solidFill>
            <a:prstDash val="solid"/>
            <a:round/>
            <a:headEnd len="med" w="med" type="none"/>
            <a:tailEnd len="med" w="med" type="triangle"/>
          </a:ln>
        </p:spPr>
      </p:cxnSp>
      <p:cxnSp>
        <p:nvCxnSpPr>
          <p:cNvPr id="1101" name="Google Shape;1101;p151"/>
          <p:cNvCxnSpPr/>
          <p:nvPr/>
        </p:nvCxnSpPr>
        <p:spPr>
          <a:xfrm>
            <a:off x="3517725" y="1530700"/>
            <a:ext cx="1920600" cy="0"/>
          </a:xfrm>
          <a:prstGeom prst="straightConnector1">
            <a:avLst/>
          </a:prstGeom>
          <a:noFill/>
          <a:ln cap="flat" cmpd="sng" w="9525">
            <a:solidFill>
              <a:schemeClr val="dk2"/>
            </a:solidFill>
            <a:prstDash val="solid"/>
            <a:round/>
            <a:headEnd len="med" w="med" type="none"/>
            <a:tailEnd len="med" w="med" type="triangle"/>
          </a:ln>
        </p:spPr>
      </p:cxnSp>
      <p:sp>
        <p:nvSpPr>
          <p:cNvPr id="1102" name="Google Shape;1102;p151"/>
          <p:cNvSpPr txBox="1"/>
          <p:nvPr/>
        </p:nvSpPr>
        <p:spPr>
          <a:xfrm>
            <a:off x="7025975" y="1597250"/>
            <a:ext cx="171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Turns an (28,28) array into a simple linear array</a:t>
            </a:r>
            <a:endParaRPr>
              <a:latin typeface="Roboto"/>
              <a:ea typeface="Roboto"/>
              <a:cs typeface="Roboto"/>
              <a:sym typeface="Roboto"/>
            </a:endParaRPr>
          </a:p>
        </p:txBody>
      </p:sp>
      <p:cxnSp>
        <p:nvCxnSpPr>
          <p:cNvPr id="1103" name="Google Shape;1103;p151"/>
          <p:cNvCxnSpPr/>
          <p:nvPr/>
        </p:nvCxnSpPr>
        <p:spPr>
          <a:xfrm>
            <a:off x="5818525" y="2319800"/>
            <a:ext cx="1045800" cy="361200"/>
          </a:xfrm>
          <a:prstGeom prst="straightConnector1">
            <a:avLst/>
          </a:prstGeom>
          <a:noFill/>
          <a:ln cap="flat" cmpd="sng" w="9525">
            <a:solidFill>
              <a:schemeClr val="dk2"/>
            </a:solidFill>
            <a:prstDash val="solid"/>
            <a:round/>
            <a:headEnd len="med" w="med" type="none"/>
            <a:tailEnd len="med" w="med" type="triangle"/>
          </a:ln>
        </p:spPr>
      </p:cxnSp>
      <p:sp>
        <p:nvSpPr>
          <p:cNvPr id="1104" name="Google Shape;1104;p151"/>
          <p:cNvSpPr txBox="1"/>
          <p:nvPr/>
        </p:nvSpPr>
        <p:spPr>
          <a:xfrm>
            <a:off x="7016450" y="2528975"/>
            <a:ext cx="1321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Defines the activation function to be used after the layers</a:t>
            </a:r>
            <a:endParaRPr>
              <a:latin typeface="Roboto"/>
              <a:ea typeface="Roboto"/>
              <a:cs typeface="Roboto"/>
              <a:sym typeface="Roboto"/>
            </a:endParaRPr>
          </a:p>
        </p:txBody>
      </p:sp>
      <p:sp>
        <p:nvSpPr>
          <p:cNvPr id="1105" name="Google Shape;1105;p151"/>
          <p:cNvSpPr txBox="1"/>
          <p:nvPr/>
        </p:nvSpPr>
        <p:spPr>
          <a:xfrm>
            <a:off x="351725" y="3360463"/>
            <a:ext cx="70545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Roboto Mono"/>
                <a:ea typeface="Roboto Mono"/>
                <a:cs typeface="Roboto Mono"/>
                <a:sym typeface="Roboto Mono"/>
              </a:rPr>
              <a:t>model.compile(</a:t>
            </a:r>
            <a:r>
              <a:rPr lang="en-GB" sz="1200">
                <a:solidFill>
                  <a:srgbClr val="980000"/>
                </a:solidFill>
                <a:latin typeface="Roboto Mono"/>
                <a:ea typeface="Roboto Mono"/>
                <a:cs typeface="Roboto Mono"/>
                <a:sym typeface="Roboto Mono"/>
              </a:rPr>
              <a:t>optimizer</a:t>
            </a:r>
            <a:r>
              <a:rPr lang="en-GB" sz="1200">
                <a:solidFill>
                  <a:schemeClr val="dk1"/>
                </a:solidFill>
                <a:latin typeface="Roboto Mono"/>
                <a:ea typeface="Roboto Mono"/>
                <a:cs typeface="Roboto Mono"/>
                <a:sym typeface="Roboto Mono"/>
              </a:rPr>
              <a:t>=’sgd’,</a:t>
            </a:r>
            <a:endParaRPr sz="1200">
              <a:solidFill>
                <a:schemeClr val="dk1"/>
              </a:solidFill>
              <a:latin typeface="Roboto Mono"/>
              <a:ea typeface="Roboto Mono"/>
              <a:cs typeface="Roboto Mono"/>
              <a:sym typeface="Roboto Mono"/>
            </a:endParaRPr>
          </a:p>
          <a:p>
            <a:pPr indent="457200" lvl="0" marL="0" rtl="0" algn="l">
              <a:spcBef>
                <a:spcPts val="1000"/>
              </a:spcBef>
              <a:spcAft>
                <a:spcPts val="0"/>
              </a:spcAft>
              <a:buNone/>
            </a:pPr>
            <a:r>
              <a:rPr lang="en-GB" sz="1200">
                <a:solidFill>
                  <a:srgbClr val="980000"/>
                </a:solidFill>
                <a:latin typeface="Roboto Mono"/>
                <a:ea typeface="Roboto Mono"/>
                <a:cs typeface="Roboto Mono"/>
                <a:sym typeface="Roboto Mono"/>
              </a:rPr>
              <a:t>loss</a:t>
            </a:r>
            <a:r>
              <a:rPr lang="en-GB" sz="1200">
                <a:solidFill>
                  <a:schemeClr val="dk1"/>
                </a:solidFill>
                <a:latin typeface="Roboto Mono"/>
                <a:ea typeface="Roboto Mono"/>
                <a:cs typeface="Roboto Mono"/>
                <a:sym typeface="Roboto Mono"/>
              </a:rPr>
              <a:t>=’mean_squared_error’</a:t>
            </a:r>
            <a:r>
              <a:rPr lang="en-GB" sz="1050">
                <a:highlight>
                  <a:srgbClr val="FFFFFE"/>
                </a:highlight>
                <a:latin typeface="Courier New"/>
                <a:ea typeface="Courier New"/>
                <a:cs typeface="Courier New"/>
                <a:sym typeface="Courier New"/>
              </a:rPr>
              <a:t>, </a:t>
            </a:r>
            <a:endParaRPr sz="1050">
              <a:highlight>
                <a:srgbClr val="FFFFFE"/>
              </a:highlight>
              <a:latin typeface="Courier New"/>
              <a:ea typeface="Courier New"/>
              <a:cs typeface="Courier New"/>
              <a:sym typeface="Courier New"/>
            </a:endParaRPr>
          </a:p>
          <a:p>
            <a:pPr indent="457200" lvl="0" marL="0" rtl="0" algn="l">
              <a:spcBef>
                <a:spcPts val="1000"/>
              </a:spcBef>
              <a:spcAft>
                <a:spcPts val="0"/>
              </a:spcAft>
              <a:buNone/>
            </a:pPr>
            <a:r>
              <a:rPr lang="en-GB" sz="1200">
                <a:highlight>
                  <a:srgbClr val="FFFFFE"/>
                </a:highlight>
                <a:latin typeface="Roboto Mono"/>
                <a:ea typeface="Roboto Mono"/>
                <a:cs typeface="Roboto Mono"/>
                <a:sym typeface="Roboto Mono"/>
              </a:rPr>
              <a:t>metrics=[</a:t>
            </a:r>
            <a:r>
              <a:rPr lang="en-GB" sz="1200">
                <a:solidFill>
                  <a:srgbClr val="A31515"/>
                </a:solidFill>
                <a:highlight>
                  <a:srgbClr val="FFFFFE"/>
                </a:highlight>
                <a:latin typeface="Roboto Mono"/>
                <a:ea typeface="Roboto Mono"/>
                <a:cs typeface="Roboto Mono"/>
                <a:sym typeface="Roboto Mono"/>
              </a:rPr>
              <a:t>'accuracy'</a:t>
            </a:r>
            <a:r>
              <a:rPr lang="en-GB" sz="1200">
                <a:highlight>
                  <a:srgbClr val="FFFFFE"/>
                </a:highlight>
                <a:latin typeface="Roboto Mono"/>
                <a:ea typeface="Roboto Mono"/>
                <a:cs typeface="Roboto Mono"/>
                <a:sym typeface="Roboto Mono"/>
              </a:rPr>
              <a:t>]</a:t>
            </a:r>
            <a:endParaRPr sz="1200">
              <a:highlight>
                <a:srgbClr val="FFFFFE"/>
              </a:highlight>
              <a:latin typeface="Roboto Mono"/>
              <a:ea typeface="Roboto Mono"/>
              <a:cs typeface="Roboto Mono"/>
              <a:sym typeface="Roboto Mono"/>
            </a:endParaRPr>
          </a:p>
          <a:p>
            <a:pPr indent="0" lvl="0" marL="0" rtl="0" algn="l">
              <a:spcBef>
                <a:spcPts val="1000"/>
              </a:spcBef>
              <a:spcAft>
                <a:spcPts val="0"/>
              </a:spcAft>
              <a:buNone/>
            </a:pPr>
            <a:r>
              <a:rPr lang="en-GB" sz="1200">
                <a:solidFill>
                  <a:schemeClr val="dk1"/>
                </a:solidFill>
                <a:latin typeface="Roboto Mono"/>
                <a:ea typeface="Roboto Mono"/>
                <a:cs typeface="Roboto Mono"/>
                <a:sym typeface="Roboto Mono"/>
              </a:rPr>
              <a:t>)</a:t>
            </a:r>
            <a:endParaRPr sz="1200">
              <a:solidFill>
                <a:schemeClr val="dk1"/>
              </a:solidFill>
              <a:latin typeface="Roboto Mono"/>
              <a:ea typeface="Roboto Mono"/>
              <a:cs typeface="Roboto Mono"/>
              <a:sym typeface="Roboto Mono"/>
            </a:endParaRPr>
          </a:p>
          <a:p>
            <a:pPr indent="0" lvl="0" marL="0" rtl="0" algn="l">
              <a:spcBef>
                <a:spcPts val="1000"/>
              </a:spcBef>
              <a:spcAft>
                <a:spcPts val="0"/>
              </a:spcAft>
              <a:buNone/>
            </a:pPr>
            <a:r>
              <a:rPr lang="en-GB" sz="1200">
                <a:solidFill>
                  <a:schemeClr val="dk1"/>
                </a:solidFill>
                <a:latin typeface="Roboto Mono"/>
                <a:ea typeface="Roboto Mono"/>
                <a:cs typeface="Roboto Mono"/>
                <a:sym typeface="Roboto Mono"/>
              </a:rPr>
              <a:t>model.fit(X, Y, </a:t>
            </a:r>
            <a:r>
              <a:rPr lang="en-GB" sz="1200">
                <a:solidFill>
                  <a:srgbClr val="FF0000"/>
                </a:solidFill>
                <a:latin typeface="Roboto Mono"/>
                <a:ea typeface="Roboto Mono"/>
                <a:cs typeface="Roboto Mono"/>
                <a:sym typeface="Roboto Mono"/>
              </a:rPr>
              <a:t>epochs</a:t>
            </a:r>
            <a:r>
              <a:rPr lang="en-GB" sz="1200">
                <a:solidFill>
                  <a:schemeClr val="dk1"/>
                </a:solidFill>
                <a:latin typeface="Roboto Mono"/>
                <a:ea typeface="Roboto Mono"/>
                <a:cs typeface="Roboto Mono"/>
                <a:sym typeface="Roboto Mono"/>
              </a:rPr>
              <a:t>=500)</a:t>
            </a:r>
            <a:endParaRPr sz="1200">
              <a:solidFill>
                <a:schemeClr val="dk1"/>
              </a:solidFill>
              <a:latin typeface="Roboto Mono"/>
              <a:ea typeface="Roboto Mono"/>
              <a:cs typeface="Roboto Mono"/>
              <a:sym typeface="Roboto Mono"/>
            </a:endParaRPr>
          </a:p>
          <a:p>
            <a:pPr indent="0" lvl="0" marL="0" rtl="0" algn="l">
              <a:spcBef>
                <a:spcPts val="1000"/>
              </a:spcBef>
              <a:spcAft>
                <a:spcPts val="0"/>
              </a:spcAft>
              <a:buNone/>
            </a:pPr>
            <a:r>
              <a:t/>
            </a:r>
            <a:endParaRPr sz="1300">
              <a:solidFill>
                <a:schemeClr val="dk2"/>
              </a:solidFill>
              <a:latin typeface="Roboto Mono"/>
              <a:ea typeface="Roboto Mono"/>
              <a:cs typeface="Roboto Mono"/>
              <a:sym typeface="Roboto Mono"/>
            </a:endParaRPr>
          </a:p>
          <a:p>
            <a:pPr indent="0" lvl="0" marL="0" rtl="0" algn="l">
              <a:spcBef>
                <a:spcPts val="1000"/>
              </a:spcBef>
              <a:spcAft>
                <a:spcPts val="0"/>
              </a:spcAft>
              <a:buNone/>
            </a:pPr>
            <a:r>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Adding comments</a:t>
            </a:r>
            <a:endParaRPr/>
          </a:p>
        </p:txBody>
      </p:sp>
      <p:sp>
        <p:nvSpPr>
          <p:cNvPr id="152" name="Google Shape;152;p2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t/>
            </a:r>
            <a:endParaRPr/>
          </a:p>
        </p:txBody>
      </p:sp>
      <p:pic>
        <p:nvPicPr>
          <p:cNvPr id="153" name="Google Shape;153;p26"/>
          <p:cNvPicPr preferRelativeResize="0"/>
          <p:nvPr/>
        </p:nvPicPr>
        <p:blipFill>
          <a:blip r:embed="rId3">
            <a:alphaModFix/>
          </a:blip>
          <a:stretch>
            <a:fillRect/>
          </a:stretch>
        </p:blipFill>
        <p:spPr>
          <a:xfrm>
            <a:off x="944675" y="2205527"/>
            <a:ext cx="7748399" cy="23485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5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Writing code to load training data</a:t>
            </a:r>
            <a:endParaRPr/>
          </a:p>
        </p:txBody>
      </p:sp>
      <p:sp>
        <p:nvSpPr>
          <p:cNvPr id="1111" name="Google Shape;1111;p152"/>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latin typeface="Roboto Mono"/>
                <a:ea typeface="Roboto Mono"/>
                <a:cs typeface="Roboto Mono"/>
                <a:sym typeface="Roboto Mono"/>
              </a:rPr>
              <a:t>Fashion_mnist = </a:t>
            </a:r>
            <a:r>
              <a:rPr lang="en-GB" sz="1200">
                <a:solidFill>
                  <a:srgbClr val="980000"/>
                </a:solidFill>
                <a:latin typeface="Roboto Mono"/>
                <a:ea typeface="Roboto Mono"/>
                <a:cs typeface="Roboto Mono"/>
                <a:sym typeface="Roboto Mono"/>
              </a:rPr>
              <a:t>tf.keras.datasets.</a:t>
            </a:r>
            <a:r>
              <a:rPr lang="en-GB" sz="1200">
                <a:latin typeface="Roboto Mono"/>
                <a:ea typeface="Roboto Mono"/>
                <a:cs typeface="Roboto Mono"/>
                <a:sym typeface="Roboto Mono"/>
              </a:rPr>
              <a:t>fashion_mnist</a:t>
            </a:r>
            <a:endParaRPr sz="1200">
              <a:latin typeface="Roboto Mono"/>
              <a:ea typeface="Roboto Mono"/>
              <a:cs typeface="Roboto Mono"/>
              <a:sym typeface="Roboto Mono"/>
            </a:endParaRPr>
          </a:p>
          <a:p>
            <a:pPr indent="0" lvl="0" marL="0" rtl="0" algn="l">
              <a:spcBef>
                <a:spcPts val="1000"/>
              </a:spcBef>
              <a:spcAft>
                <a:spcPts val="1000"/>
              </a:spcAft>
              <a:buNone/>
            </a:pPr>
            <a:r>
              <a:rPr lang="en-GB" sz="1200">
                <a:latin typeface="Roboto Mono"/>
                <a:ea typeface="Roboto Mono"/>
                <a:cs typeface="Roboto Mono"/>
                <a:sym typeface="Roboto Mono"/>
              </a:rPr>
              <a:t>(train_images, train_labels), (test_images, test_labels) = fashion_mnist.load_data()</a:t>
            </a:r>
            <a:endParaRPr sz="1200">
              <a:latin typeface="Roboto Mono"/>
              <a:ea typeface="Roboto Mono"/>
              <a:cs typeface="Roboto Mono"/>
              <a:sym typeface="Roboto Mono"/>
            </a:endParaRPr>
          </a:p>
        </p:txBody>
      </p:sp>
      <p:cxnSp>
        <p:nvCxnSpPr>
          <p:cNvPr id="1112" name="Google Shape;1112;p152"/>
          <p:cNvCxnSpPr/>
          <p:nvPr/>
        </p:nvCxnSpPr>
        <p:spPr>
          <a:xfrm flipH="1">
            <a:off x="2110800" y="1815900"/>
            <a:ext cx="446700" cy="1055400"/>
          </a:xfrm>
          <a:prstGeom prst="straightConnector1">
            <a:avLst/>
          </a:prstGeom>
          <a:noFill/>
          <a:ln cap="flat" cmpd="sng" w="9525">
            <a:solidFill>
              <a:schemeClr val="dk2"/>
            </a:solidFill>
            <a:prstDash val="solid"/>
            <a:round/>
            <a:headEnd len="med" w="med" type="none"/>
            <a:tailEnd len="med" w="med" type="triangle"/>
          </a:ln>
        </p:spPr>
      </p:cxnSp>
      <p:sp>
        <p:nvSpPr>
          <p:cNvPr id="1113" name="Google Shape;1113;p152"/>
          <p:cNvSpPr txBox="1"/>
          <p:nvPr/>
        </p:nvSpPr>
        <p:spPr>
          <a:xfrm>
            <a:off x="1635275" y="2842700"/>
            <a:ext cx="1179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Public API where you can load famous datasets</a:t>
            </a:r>
            <a:endParaRPr>
              <a:latin typeface="Roboto"/>
              <a:ea typeface="Roboto"/>
              <a:cs typeface="Roboto"/>
              <a:sym typeface="Robot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5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Callbacks</a:t>
            </a:r>
            <a:endParaRPr/>
          </a:p>
        </p:txBody>
      </p:sp>
      <p:sp>
        <p:nvSpPr>
          <p:cNvPr id="1119" name="Google Shape;1119;p153"/>
          <p:cNvSpPr txBox="1"/>
          <p:nvPr>
            <p:ph idx="1" type="body"/>
          </p:nvPr>
        </p:nvSpPr>
        <p:spPr>
          <a:xfrm>
            <a:off x="370475" y="1516350"/>
            <a:ext cx="8322600" cy="3360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100">
                <a:latin typeface="Roboto Mono"/>
                <a:ea typeface="Roboto Mono"/>
                <a:cs typeface="Roboto Mono"/>
                <a:sym typeface="Roboto Mono"/>
              </a:rPr>
              <a:t>## custom callback</a:t>
            </a:r>
            <a:endParaRPr sz="1100">
              <a:latin typeface="Roboto Mono"/>
              <a:ea typeface="Roboto Mono"/>
              <a:cs typeface="Roboto Mono"/>
              <a:sym typeface="Roboto Mono"/>
            </a:endParaRPr>
          </a:p>
          <a:p>
            <a:pPr indent="0" lvl="0" marL="0" rtl="0" algn="l">
              <a:spcBef>
                <a:spcPts val="1000"/>
              </a:spcBef>
              <a:spcAft>
                <a:spcPts val="0"/>
              </a:spcAft>
              <a:buNone/>
            </a:pPr>
            <a:r>
              <a:rPr lang="en-GB" sz="1100">
                <a:latin typeface="Roboto Mono"/>
                <a:ea typeface="Roboto Mono"/>
                <a:cs typeface="Roboto Mono"/>
                <a:sym typeface="Roboto Mono"/>
              </a:rPr>
              <a:t>c</a:t>
            </a:r>
            <a:r>
              <a:rPr lang="en-GB" sz="1100">
                <a:latin typeface="Roboto Mono"/>
                <a:ea typeface="Roboto Mono"/>
                <a:cs typeface="Roboto Mono"/>
                <a:sym typeface="Roboto Mono"/>
              </a:rPr>
              <a:t>lass myCallback(tf.keras.callback.Callback):</a:t>
            </a:r>
            <a:endParaRPr sz="1100">
              <a:latin typeface="Roboto Mono"/>
              <a:ea typeface="Roboto Mono"/>
              <a:cs typeface="Roboto Mono"/>
              <a:sym typeface="Roboto Mono"/>
            </a:endParaRPr>
          </a:p>
          <a:p>
            <a:pPr indent="0" lvl="0" marL="0" rtl="0" algn="l">
              <a:spcBef>
                <a:spcPts val="1000"/>
              </a:spcBef>
              <a:spcAft>
                <a:spcPts val="0"/>
              </a:spcAft>
              <a:buNone/>
            </a:pPr>
            <a:r>
              <a:rPr lang="en-GB" sz="1100">
                <a:latin typeface="Roboto Mono"/>
                <a:ea typeface="Roboto Mono"/>
                <a:cs typeface="Roboto Mono"/>
                <a:sym typeface="Roboto Mono"/>
              </a:rPr>
              <a:t>	Def on_epoch_end(self, epoch, logs={}):</a:t>
            </a:r>
            <a:endParaRPr sz="1100">
              <a:latin typeface="Roboto Mono"/>
              <a:ea typeface="Roboto Mono"/>
              <a:cs typeface="Roboto Mono"/>
              <a:sym typeface="Roboto Mono"/>
            </a:endParaRPr>
          </a:p>
          <a:p>
            <a:pPr indent="0" lvl="0" marL="0" rtl="0" algn="l">
              <a:spcBef>
                <a:spcPts val="1000"/>
              </a:spcBef>
              <a:spcAft>
                <a:spcPts val="0"/>
              </a:spcAft>
              <a:buNone/>
            </a:pPr>
            <a:r>
              <a:rPr lang="en-GB" sz="1100">
                <a:latin typeface="Roboto Mono"/>
                <a:ea typeface="Roboto Mono"/>
                <a:cs typeface="Roboto Mono"/>
                <a:sym typeface="Roboto Mono"/>
              </a:rPr>
              <a:t>		If (logs.get(‘loss’) &lt; 0.4):</a:t>
            </a:r>
            <a:endParaRPr sz="1100">
              <a:latin typeface="Roboto Mono"/>
              <a:ea typeface="Roboto Mono"/>
              <a:cs typeface="Roboto Mono"/>
              <a:sym typeface="Roboto Mono"/>
            </a:endParaRPr>
          </a:p>
          <a:p>
            <a:pPr indent="0" lvl="0" marL="0" rtl="0" algn="l">
              <a:spcBef>
                <a:spcPts val="1000"/>
              </a:spcBef>
              <a:spcAft>
                <a:spcPts val="0"/>
              </a:spcAft>
              <a:buNone/>
            </a:pPr>
            <a:r>
              <a:rPr lang="en-GB" sz="1100">
                <a:latin typeface="Roboto Mono"/>
                <a:ea typeface="Roboto Mono"/>
                <a:cs typeface="Roboto Mono"/>
                <a:sym typeface="Roboto Mono"/>
              </a:rPr>
              <a:t>			print(“Loss is low so cancelling training”)</a:t>
            </a:r>
            <a:endParaRPr sz="1100">
              <a:latin typeface="Roboto Mono"/>
              <a:ea typeface="Roboto Mono"/>
              <a:cs typeface="Roboto Mono"/>
              <a:sym typeface="Roboto Mono"/>
            </a:endParaRPr>
          </a:p>
          <a:p>
            <a:pPr indent="0" lvl="0" marL="0" rtl="0" algn="l">
              <a:spcBef>
                <a:spcPts val="1000"/>
              </a:spcBef>
              <a:spcAft>
                <a:spcPts val="0"/>
              </a:spcAft>
              <a:buNone/>
            </a:pPr>
            <a:r>
              <a:rPr lang="en-GB" sz="1100">
                <a:latin typeface="Roboto Mono"/>
                <a:ea typeface="Roboto Mono"/>
                <a:cs typeface="Roboto Mono"/>
                <a:sym typeface="Roboto Mono"/>
              </a:rPr>
              <a:t>			Self.model.stop_training = True</a:t>
            </a:r>
            <a:endParaRPr sz="1100">
              <a:latin typeface="Roboto Mono"/>
              <a:ea typeface="Roboto Mono"/>
              <a:cs typeface="Roboto Mono"/>
              <a:sym typeface="Roboto Mono"/>
            </a:endParaRPr>
          </a:p>
          <a:p>
            <a:pPr indent="0" lvl="0" marL="0" rtl="0" algn="l">
              <a:spcBef>
                <a:spcPts val="1000"/>
              </a:spcBef>
              <a:spcAft>
                <a:spcPts val="0"/>
              </a:spcAft>
              <a:buNone/>
            </a:pPr>
            <a:r>
              <a:t/>
            </a:r>
            <a:endParaRPr sz="1100">
              <a:latin typeface="Roboto Mono"/>
              <a:ea typeface="Roboto Mono"/>
              <a:cs typeface="Roboto Mono"/>
              <a:sym typeface="Roboto Mono"/>
            </a:endParaRPr>
          </a:p>
          <a:p>
            <a:pPr indent="0" lvl="0" marL="0" rtl="0" algn="l">
              <a:spcBef>
                <a:spcPts val="1000"/>
              </a:spcBef>
              <a:spcAft>
                <a:spcPts val="0"/>
              </a:spcAft>
              <a:buNone/>
            </a:pPr>
            <a:r>
              <a:rPr lang="en-GB" sz="1100">
                <a:latin typeface="Roboto Mono"/>
                <a:ea typeface="Roboto Mono"/>
                <a:cs typeface="Roboto Mono"/>
                <a:sym typeface="Roboto Mono"/>
              </a:rPr>
              <a:t>## learning rate scheduler</a:t>
            </a:r>
            <a:endParaRPr sz="1100">
              <a:latin typeface="Roboto Mono"/>
              <a:ea typeface="Roboto Mono"/>
              <a:cs typeface="Roboto Mono"/>
              <a:sym typeface="Roboto Mono"/>
            </a:endParaRPr>
          </a:p>
          <a:p>
            <a:pPr indent="0" lvl="0" marL="0" rtl="0" algn="l">
              <a:lnSpc>
                <a:spcPct val="135714"/>
              </a:lnSpc>
              <a:spcBef>
                <a:spcPts val="1000"/>
              </a:spcBef>
              <a:spcAft>
                <a:spcPts val="0"/>
              </a:spcAft>
              <a:buNone/>
            </a:pPr>
            <a:r>
              <a:rPr lang="en-GB" sz="1050">
                <a:solidFill>
                  <a:srgbClr val="000000"/>
                </a:solidFill>
                <a:highlight>
                  <a:srgbClr val="FFFFFE"/>
                </a:highlight>
                <a:latin typeface="Roboto Mono"/>
                <a:ea typeface="Roboto Mono"/>
                <a:cs typeface="Roboto Mono"/>
                <a:sym typeface="Roboto Mono"/>
              </a:rPr>
              <a:t>lr_schedule = tf.keras.callbacks.LearningRateScheduler(</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a:t>
            </a:r>
            <a:r>
              <a:rPr lang="en-GB" sz="1050">
                <a:solidFill>
                  <a:srgbClr val="0000FF"/>
                </a:solidFill>
                <a:highlight>
                  <a:srgbClr val="FFFFFE"/>
                </a:highlight>
                <a:latin typeface="Roboto Mono"/>
                <a:ea typeface="Roboto Mono"/>
                <a:cs typeface="Roboto Mono"/>
                <a:sym typeface="Roboto Mono"/>
              </a:rPr>
              <a:t>lambda</a:t>
            </a:r>
            <a:r>
              <a:rPr lang="en-GB" sz="1050">
                <a:solidFill>
                  <a:srgbClr val="000000"/>
                </a:solidFill>
                <a:highlight>
                  <a:srgbClr val="FFFFFE"/>
                </a:highlight>
                <a:latin typeface="Roboto Mono"/>
                <a:ea typeface="Roboto Mono"/>
                <a:cs typeface="Roboto Mono"/>
                <a:sym typeface="Roboto Mono"/>
              </a:rPr>
              <a:t> epoch: </a:t>
            </a:r>
            <a:r>
              <a:rPr lang="en-GB" sz="1050">
                <a:solidFill>
                  <a:srgbClr val="09885A"/>
                </a:solidFill>
                <a:highlight>
                  <a:srgbClr val="FFFFFE"/>
                </a:highlight>
                <a:latin typeface="Roboto Mono"/>
                <a:ea typeface="Roboto Mono"/>
                <a:cs typeface="Roboto Mono"/>
                <a:sym typeface="Roboto Mono"/>
              </a:rPr>
              <a:t>1e-8</a:t>
            </a:r>
            <a:r>
              <a:rPr lang="en-GB" sz="1050">
                <a:solidFill>
                  <a:srgbClr val="000000"/>
                </a:solidFill>
                <a:highlight>
                  <a:srgbClr val="FFFFFE"/>
                </a:highlight>
                <a:latin typeface="Roboto Mono"/>
                <a:ea typeface="Roboto Mono"/>
                <a:cs typeface="Roboto Mono"/>
                <a:sym typeface="Roboto Mono"/>
              </a:rPr>
              <a:t> * </a:t>
            </a:r>
            <a:r>
              <a:rPr lang="en-GB" sz="1050">
                <a:solidFill>
                  <a:srgbClr val="09885A"/>
                </a:solidFill>
                <a:highlight>
                  <a:srgbClr val="FFFFFE"/>
                </a:highlight>
                <a:latin typeface="Roboto Mono"/>
                <a:ea typeface="Roboto Mono"/>
                <a:cs typeface="Roboto Mono"/>
                <a:sym typeface="Roboto Mono"/>
              </a:rPr>
              <a:t>10</a:t>
            </a:r>
            <a:r>
              <a:rPr lang="en-GB" sz="1050">
                <a:solidFill>
                  <a:srgbClr val="000000"/>
                </a:solidFill>
                <a:highlight>
                  <a:srgbClr val="FFFFFE"/>
                </a:highlight>
                <a:latin typeface="Roboto Mono"/>
                <a:ea typeface="Roboto Mono"/>
                <a:cs typeface="Roboto Mono"/>
                <a:sym typeface="Roboto Mono"/>
              </a:rPr>
              <a:t>**(epoch / </a:t>
            </a:r>
            <a:r>
              <a:rPr lang="en-GB" sz="1050">
                <a:solidFill>
                  <a:srgbClr val="09885A"/>
                </a:solidFill>
                <a:highlight>
                  <a:srgbClr val="FFFFFE"/>
                </a:highlight>
                <a:latin typeface="Roboto Mono"/>
                <a:ea typeface="Roboto Mono"/>
                <a:cs typeface="Roboto Mono"/>
                <a:sym typeface="Roboto Mono"/>
              </a:rPr>
              <a:t>20</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lrs = </a:t>
            </a:r>
            <a:r>
              <a:rPr lang="en-GB" sz="1050">
                <a:solidFill>
                  <a:srgbClr val="09885A"/>
                </a:solidFill>
                <a:highlight>
                  <a:srgbClr val="FFFFFE"/>
                </a:highlight>
                <a:latin typeface="Roboto Mono"/>
                <a:ea typeface="Roboto Mono"/>
                <a:cs typeface="Roboto Mono"/>
                <a:sym typeface="Roboto Mono"/>
              </a:rPr>
              <a:t>1e-8</a:t>
            </a:r>
            <a:r>
              <a:rPr lang="en-GB" sz="1050">
                <a:solidFill>
                  <a:srgbClr val="000000"/>
                </a:solidFill>
                <a:highlight>
                  <a:srgbClr val="FFFFFE"/>
                </a:highlight>
                <a:latin typeface="Roboto Mono"/>
                <a:ea typeface="Roboto Mono"/>
                <a:cs typeface="Roboto Mono"/>
                <a:sym typeface="Roboto Mono"/>
              </a:rPr>
              <a:t> * (</a:t>
            </a:r>
            <a:r>
              <a:rPr lang="en-GB" sz="1050">
                <a:solidFill>
                  <a:srgbClr val="09885A"/>
                </a:solidFill>
                <a:highlight>
                  <a:srgbClr val="FFFFFE"/>
                </a:highlight>
                <a:latin typeface="Roboto Mono"/>
                <a:ea typeface="Roboto Mono"/>
                <a:cs typeface="Roboto Mono"/>
                <a:sym typeface="Roboto Mono"/>
              </a:rPr>
              <a:t>10</a:t>
            </a:r>
            <a:r>
              <a:rPr lang="en-GB" sz="1050">
                <a:solidFill>
                  <a:srgbClr val="000000"/>
                </a:solidFill>
                <a:highlight>
                  <a:srgbClr val="FFFFFE"/>
                </a:highlight>
                <a:latin typeface="Roboto Mono"/>
                <a:ea typeface="Roboto Mono"/>
                <a:cs typeface="Roboto Mono"/>
                <a:sym typeface="Roboto Mono"/>
              </a:rPr>
              <a:t> ** (np.arange(</a:t>
            </a:r>
            <a:r>
              <a:rPr lang="en-GB" sz="1050">
                <a:solidFill>
                  <a:srgbClr val="09885A"/>
                </a:solidFill>
                <a:highlight>
                  <a:srgbClr val="FFFFFE"/>
                </a:highlight>
                <a:latin typeface="Roboto Mono"/>
                <a:ea typeface="Roboto Mono"/>
                <a:cs typeface="Roboto Mono"/>
                <a:sym typeface="Roboto Mono"/>
              </a:rPr>
              <a:t>100</a:t>
            </a:r>
            <a:r>
              <a:rPr lang="en-GB" sz="1050">
                <a:solidFill>
                  <a:srgbClr val="000000"/>
                </a:solidFill>
                <a:highlight>
                  <a:srgbClr val="FFFFFE"/>
                </a:highlight>
                <a:latin typeface="Roboto Mono"/>
                <a:ea typeface="Roboto Mono"/>
                <a:cs typeface="Roboto Mono"/>
                <a:sym typeface="Roboto Mono"/>
              </a:rPr>
              <a:t>) / </a:t>
            </a:r>
            <a:r>
              <a:rPr lang="en-GB" sz="1050">
                <a:solidFill>
                  <a:srgbClr val="09885A"/>
                </a:solidFill>
                <a:highlight>
                  <a:srgbClr val="FFFFFE"/>
                </a:highlight>
                <a:latin typeface="Roboto Mono"/>
                <a:ea typeface="Roboto Mono"/>
                <a:cs typeface="Roboto Mono"/>
                <a:sym typeface="Roboto Mono"/>
              </a:rPr>
              <a:t>20</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plt.semilogx(lrs, history.history[</a:t>
            </a:r>
            <a:r>
              <a:rPr lang="en-GB" sz="1050">
                <a:solidFill>
                  <a:srgbClr val="A31515"/>
                </a:solidFill>
                <a:highlight>
                  <a:srgbClr val="FFFFFE"/>
                </a:highlight>
                <a:latin typeface="Roboto Mono"/>
                <a:ea typeface="Roboto Mono"/>
                <a:cs typeface="Roboto Mono"/>
                <a:sym typeface="Roboto Mono"/>
              </a:rPr>
              <a:t>"loss"</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plt.axis([</a:t>
            </a:r>
            <a:r>
              <a:rPr lang="en-GB" sz="1050">
                <a:solidFill>
                  <a:srgbClr val="09885A"/>
                </a:solidFill>
                <a:highlight>
                  <a:srgbClr val="FFFFFE"/>
                </a:highlight>
                <a:latin typeface="Roboto Mono"/>
                <a:ea typeface="Roboto Mono"/>
                <a:cs typeface="Roboto Mono"/>
                <a:sym typeface="Roboto Mono"/>
              </a:rPr>
              <a:t>1e-8</a:t>
            </a:r>
            <a:r>
              <a:rPr lang="en-GB" sz="1050">
                <a:solidFill>
                  <a:srgbClr val="000000"/>
                </a:solidFill>
                <a:highlight>
                  <a:srgbClr val="FFFFFE"/>
                </a:highlight>
                <a:latin typeface="Roboto Mono"/>
                <a:ea typeface="Roboto Mono"/>
                <a:cs typeface="Roboto Mono"/>
                <a:sym typeface="Roboto Mono"/>
              </a:rPr>
              <a:t>, </a:t>
            </a:r>
            <a:r>
              <a:rPr lang="en-GB" sz="1050">
                <a:solidFill>
                  <a:srgbClr val="09885A"/>
                </a:solidFill>
                <a:highlight>
                  <a:srgbClr val="FFFFFE"/>
                </a:highlight>
                <a:latin typeface="Roboto Mono"/>
                <a:ea typeface="Roboto Mono"/>
                <a:cs typeface="Roboto Mono"/>
                <a:sym typeface="Roboto Mono"/>
              </a:rPr>
              <a:t>1e-3</a:t>
            </a:r>
            <a:r>
              <a:rPr lang="en-GB" sz="1050">
                <a:solidFill>
                  <a:srgbClr val="000000"/>
                </a:solidFill>
                <a:highlight>
                  <a:srgbClr val="FFFFFE"/>
                </a:highlight>
                <a:latin typeface="Roboto Mono"/>
                <a:ea typeface="Roboto Mono"/>
                <a:cs typeface="Roboto Mono"/>
                <a:sym typeface="Roboto Mono"/>
              </a:rPr>
              <a:t>, </a:t>
            </a:r>
            <a:r>
              <a:rPr lang="en-GB" sz="1050">
                <a:solidFill>
                  <a:srgbClr val="09885A"/>
                </a:solidFill>
                <a:highlight>
                  <a:srgbClr val="FFFFFE"/>
                </a:highlight>
                <a:latin typeface="Roboto Mono"/>
                <a:ea typeface="Roboto Mono"/>
                <a:cs typeface="Roboto Mono"/>
                <a:sym typeface="Roboto Mono"/>
              </a:rPr>
              <a:t>0</a:t>
            </a:r>
            <a:r>
              <a:rPr lang="en-GB" sz="1050">
                <a:solidFill>
                  <a:srgbClr val="000000"/>
                </a:solidFill>
                <a:highlight>
                  <a:srgbClr val="FFFFFE"/>
                </a:highlight>
                <a:latin typeface="Roboto Mono"/>
                <a:ea typeface="Roboto Mono"/>
                <a:cs typeface="Roboto Mono"/>
                <a:sym typeface="Roboto Mono"/>
              </a:rPr>
              <a:t>, </a:t>
            </a:r>
            <a:r>
              <a:rPr lang="en-GB" sz="1050">
                <a:solidFill>
                  <a:srgbClr val="09885A"/>
                </a:solidFill>
                <a:highlight>
                  <a:srgbClr val="FFFFFE"/>
                </a:highlight>
                <a:latin typeface="Roboto Mono"/>
                <a:ea typeface="Roboto Mono"/>
                <a:cs typeface="Roboto Mono"/>
                <a:sym typeface="Roboto Mono"/>
              </a:rPr>
              <a:t>300</a:t>
            </a:r>
            <a:r>
              <a:rPr lang="en-GB" sz="1050">
                <a:solidFill>
                  <a:srgbClr val="000000"/>
                </a:solidFill>
                <a:highlight>
                  <a:srgbClr val="FFFFFE"/>
                </a:highlight>
                <a:latin typeface="Roboto Mono"/>
                <a:ea typeface="Roboto Mono"/>
                <a:cs typeface="Roboto Mono"/>
                <a:sym typeface="Roboto Mono"/>
              </a:rPr>
              <a:t>])</a:t>
            </a:r>
            <a:endParaRPr sz="1500">
              <a:latin typeface="Roboto Mono"/>
              <a:ea typeface="Roboto Mono"/>
              <a:cs typeface="Roboto Mono"/>
              <a:sym typeface="Roboto Mono"/>
            </a:endParaRPr>
          </a:p>
        </p:txBody>
      </p:sp>
      <p:pic>
        <p:nvPicPr>
          <p:cNvPr id="1120" name="Google Shape;1120;p153"/>
          <p:cNvPicPr preferRelativeResize="0"/>
          <p:nvPr/>
        </p:nvPicPr>
        <p:blipFill>
          <a:blip r:embed="rId3">
            <a:alphaModFix/>
          </a:blip>
          <a:stretch>
            <a:fillRect/>
          </a:stretch>
        </p:blipFill>
        <p:spPr>
          <a:xfrm>
            <a:off x="6227450" y="3128025"/>
            <a:ext cx="2018100" cy="1371276"/>
          </a:xfrm>
          <a:prstGeom prst="rect">
            <a:avLst/>
          </a:prstGeom>
          <a:noFill/>
          <a:ln>
            <a:noFill/>
          </a:ln>
        </p:spPr>
      </p:pic>
      <p:sp>
        <p:nvSpPr>
          <p:cNvPr id="1121" name="Google Shape;1121;p153"/>
          <p:cNvSpPr/>
          <p:nvPr/>
        </p:nvSpPr>
        <p:spPr>
          <a:xfrm>
            <a:off x="7416950" y="4087400"/>
            <a:ext cx="807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53"/>
          <p:cNvSpPr txBox="1"/>
          <p:nvPr/>
        </p:nvSpPr>
        <p:spPr>
          <a:xfrm>
            <a:off x="6772000" y="4409875"/>
            <a:ext cx="179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Choose stable value as lr</a:t>
            </a:r>
            <a:endParaRPr>
              <a:latin typeface="Roboto"/>
              <a:ea typeface="Roboto"/>
              <a:cs typeface="Roboto"/>
              <a:sym typeface="Robo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5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Convolutional Neural Networks</a:t>
            </a:r>
            <a:endParaRPr/>
          </a:p>
        </p:txBody>
      </p:sp>
      <p:sp>
        <p:nvSpPr>
          <p:cNvPr id="1128" name="Google Shape;1128;p154"/>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GB" sz="1400">
                <a:latin typeface="Roboto Mono"/>
                <a:ea typeface="Roboto Mono"/>
                <a:cs typeface="Roboto Mono"/>
                <a:sym typeface="Roboto Mono"/>
              </a:rPr>
              <a:t>Model = tf.keras.Sequential([</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	keras.layers.</a:t>
            </a:r>
            <a:r>
              <a:rPr lang="en-GB" sz="1400">
                <a:solidFill>
                  <a:srgbClr val="A31515"/>
                </a:solidFill>
                <a:latin typeface="Roboto Mono"/>
                <a:ea typeface="Roboto Mono"/>
                <a:cs typeface="Roboto Mono"/>
                <a:sym typeface="Roboto Mono"/>
              </a:rPr>
              <a:t>Conv2d</a:t>
            </a:r>
            <a:r>
              <a:rPr lang="en-GB" sz="1400">
                <a:latin typeface="Roboto Mono"/>
                <a:ea typeface="Roboto Mono"/>
                <a:cs typeface="Roboto Mono"/>
                <a:sym typeface="Roboto Mono"/>
              </a:rPr>
              <a:t>(64, (3,3), activation=’relu’,</a:t>
            </a:r>
            <a:endParaRPr sz="1400">
              <a:latin typeface="Roboto Mono"/>
              <a:ea typeface="Roboto Mono"/>
              <a:cs typeface="Roboto Mono"/>
              <a:sym typeface="Roboto Mono"/>
            </a:endParaRPr>
          </a:p>
          <a:p>
            <a:pPr indent="457200" lvl="0" marL="2286000" rtl="0" algn="l">
              <a:lnSpc>
                <a:spcPct val="80000"/>
              </a:lnSpc>
              <a:spcBef>
                <a:spcPts val="1000"/>
              </a:spcBef>
              <a:spcAft>
                <a:spcPts val="0"/>
              </a:spcAft>
              <a:buNone/>
            </a:pPr>
            <a:r>
              <a:rPr lang="en-GB" sz="1400">
                <a:latin typeface="Roboto Mono"/>
                <a:ea typeface="Roboto Mono"/>
                <a:cs typeface="Roboto Mono"/>
                <a:sym typeface="Roboto Mono"/>
              </a:rPr>
              <a:t>input_shape=(28, 28, 1)),</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	keras.layers.</a:t>
            </a:r>
            <a:r>
              <a:rPr lang="en-GB" sz="1400">
                <a:solidFill>
                  <a:srgbClr val="A31515"/>
                </a:solidFill>
                <a:latin typeface="Roboto Mono"/>
                <a:ea typeface="Roboto Mono"/>
                <a:cs typeface="Roboto Mono"/>
                <a:sym typeface="Roboto Mono"/>
              </a:rPr>
              <a:t>MaxPooling2d</a:t>
            </a:r>
            <a:r>
              <a:rPr lang="en-GB" sz="1400">
                <a:latin typeface="Roboto Mono"/>
                <a:ea typeface="Roboto Mono"/>
                <a:cs typeface="Roboto Mono"/>
                <a:sym typeface="Roboto Mono"/>
              </a:rPr>
              <a:t>(2,2),</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	keras.layers.Conv2d(64, (3,3), activation=’relu’),</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	</a:t>
            </a:r>
            <a:r>
              <a:rPr lang="en-GB" sz="1400">
                <a:latin typeface="Roboto Mono"/>
                <a:ea typeface="Roboto Mono"/>
                <a:cs typeface="Roboto Mono"/>
                <a:sym typeface="Roboto Mono"/>
              </a:rPr>
              <a:t>keras.layers.MaxPooling2d(2,2),</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	keras.layers.Flatten(),</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	keras.layers.Dense(128, activation=’relu’),</a:t>
            </a:r>
            <a:endParaRPr sz="1400">
              <a:latin typeface="Roboto Mono"/>
              <a:ea typeface="Roboto Mono"/>
              <a:cs typeface="Roboto Mono"/>
              <a:sym typeface="Roboto Mono"/>
            </a:endParaRPr>
          </a:p>
          <a:p>
            <a:pPr indent="457200" lvl="0" marL="0" rtl="0" algn="l">
              <a:lnSpc>
                <a:spcPct val="80000"/>
              </a:lnSpc>
              <a:spcBef>
                <a:spcPts val="1000"/>
              </a:spcBef>
              <a:spcAft>
                <a:spcPts val="0"/>
              </a:spcAft>
              <a:buNone/>
            </a:pPr>
            <a:r>
              <a:rPr lang="en-GB" sz="1400">
                <a:latin typeface="Roboto Mono"/>
                <a:ea typeface="Roboto Mono"/>
                <a:cs typeface="Roboto Mono"/>
                <a:sym typeface="Roboto Mono"/>
              </a:rPr>
              <a:t>keras.layers.Dense(10, activation=’softmax’),</a:t>
            </a:r>
            <a:endParaRPr sz="1400">
              <a:latin typeface="Roboto Mono"/>
              <a:ea typeface="Roboto Mono"/>
              <a:cs typeface="Roboto Mono"/>
              <a:sym typeface="Roboto Mono"/>
            </a:endParaRPr>
          </a:p>
          <a:p>
            <a:pPr indent="0" lvl="0" marL="0" rtl="0" algn="l">
              <a:lnSpc>
                <a:spcPct val="80000"/>
              </a:lnSpc>
              <a:spcBef>
                <a:spcPts val="1000"/>
              </a:spcBef>
              <a:spcAft>
                <a:spcPts val="1000"/>
              </a:spcAft>
              <a:buNone/>
            </a:pPr>
            <a:r>
              <a:rPr lang="en-GB" sz="1400">
                <a:latin typeface="Roboto Mono"/>
                <a:ea typeface="Roboto Mono"/>
                <a:cs typeface="Roboto Mono"/>
                <a:sym typeface="Roboto Mono"/>
              </a:rPr>
              <a:t>])</a:t>
            </a:r>
            <a:endParaRPr sz="1400">
              <a:latin typeface="Roboto Mono"/>
              <a:ea typeface="Roboto Mono"/>
              <a:cs typeface="Roboto Mono"/>
              <a:sym typeface="Roboto Mono"/>
            </a:endParaRPr>
          </a:p>
        </p:txBody>
      </p:sp>
      <p:cxnSp>
        <p:nvCxnSpPr>
          <p:cNvPr id="1129" name="Google Shape;1129;p154"/>
          <p:cNvCxnSpPr/>
          <p:nvPr/>
        </p:nvCxnSpPr>
        <p:spPr>
          <a:xfrm>
            <a:off x="3870525" y="2107275"/>
            <a:ext cx="2743800" cy="198000"/>
          </a:xfrm>
          <a:prstGeom prst="straightConnector1">
            <a:avLst/>
          </a:prstGeom>
          <a:noFill/>
          <a:ln cap="flat" cmpd="sng" w="9525">
            <a:solidFill>
              <a:schemeClr val="dk2"/>
            </a:solidFill>
            <a:prstDash val="solid"/>
            <a:round/>
            <a:headEnd len="med" w="med" type="none"/>
            <a:tailEnd len="med" w="med" type="triangle"/>
          </a:ln>
        </p:spPr>
      </p:cxnSp>
      <p:sp>
        <p:nvSpPr>
          <p:cNvPr id="1130" name="Google Shape;1130;p154"/>
          <p:cNvSpPr txBox="1"/>
          <p:nvPr/>
        </p:nvSpPr>
        <p:spPr>
          <a:xfrm>
            <a:off x="6665900" y="2064300"/>
            <a:ext cx="133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Kernel dimension</a:t>
            </a:r>
            <a:endParaRPr>
              <a:latin typeface="Roboto"/>
              <a:ea typeface="Roboto"/>
              <a:cs typeface="Roboto"/>
              <a:sym typeface="Roboto"/>
            </a:endParaRPr>
          </a:p>
        </p:txBody>
      </p:sp>
      <p:cxnSp>
        <p:nvCxnSpPr>
          <p:cNvPr id="1131" name="Google Shape;1131;p154"/>
          <p:cNvCxnSpPr/>
          <p:nvPr/>
        </p:nvCxnSpPr>
        <p:spPr>
          <a:xfrm>
            <a:off x="3251250" y="2115900"/>
            <a:ext cx="3474900" cy="911700"/>
          </a:xfrm>
          <a:prstGeom prst="straightConnector1">
            <a:avLst/>
          </a:prstGeom>
          <a:noFill/>
          <a:ln cap="flat" cmpd="sng" w="9525">
            <a:solidFill>
              <a:schemeClr val="dk2"/>
            </a:solidFill>
            <a:prstDash val="solid"/>
            <a:round/>
            <a:headEnd len="med" w="med" type="none"/>
            <a:tailEnd len="med" w="med" type="triangle"/>
          </a:ln>
        </p:spPr>
      </p:cxnSp>
      <p:sp>
        <p:nvSpPr>
          <p:cNvPr id="1132" name="Google Shape;1132;p154"/>
          <p:cNvSpPr txBox="1"/>
          <p:nvPr/>
        </p:nvSpPr>
        <p:spPr>
          <a:xfrm>
            <a:off x="6949750" y="2872800"/>
            <a:ext cx="122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Number of filters</a:t>
            </a:r>
            <a:endParaRPr>
              <a:latin typeface="Roboto"/>
              <a:ea typeface="Roboto"/>
              <a:cs typeface="Roboto"/>
              <a:sym typeface="Roboto"/>
            </a:endParaRPr>
          </a:p>
        </p:txBody>
      </p:sp>
      <p:cxnSp>
        <p:nvCxnSpPr>
          <p:cNvPr id="1133" name="Google Shape;1133;p154"/>
          <p:cNvCxnSpPr/>
          <p:nvPr/>
        </p:nvCxnSpPr>
        <p:spPr>
          <a:xfrm>
            <a:off x="3380250" y="3363050"/>
            <a:ext cx="3801600" cy="464400"/>
          </a:xfrm>
          <a:prstGeom prst="straightConnector1">
            <a:avLst/>
          </a:prstGeom>
          <a:noFill/>
          <a:ln cap="flat" cmpd="sng" w="9525">
            <a:solidFill>
              <a:schemeClr val="dk2"/>
            </a:solidFill>
            <a:prstDash val="solid"/>
            <a:round/>
            <a:headEnd len="med" w="med" type="none"/>
            <a:tailEnd len="med" w="med" type="triangle"/>
          </a:ln>
        </p:spPr>
      </p:cxnSp>
      <p:sp>
        <p:nvSpPr>
          <p:cNvPr id="1134" name="Google Shape;1134;p154"/>
          <p:cNvSpPr txBox="1"/>
          <p:nvPr/>
        </p:nvSpPr>
        <p:spPr>
          <a:xfrm>
            <a:off x="7242200" y="3569475"/>
            <a:ext cx="122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Here you have the features </a:t>
            </a:r>
            <a:endParaRPr>
              <a:latin typeface="Roboto"/>
              <a:ea typeface="Roboto"/>
              <a:cs typeface="Roboto"/>
              <a:sym typeface="Roboto"/>
            </a:endParaRPr>
          </a:p>
        </p:txBody>
      </p:sp>
      <p:sp>
        <p:nvSpPr>
          <p:cNvPr id="1135" name="Google Shape;1135;p154"/>
          <p:cNvSpPr txBox="1"/>
          <p:nvPr/>
        </p:nvSpPr>
        <p:spPr>
          <a:xfrm>
            <a:off x="1608425" y="4476150"/>
            <a:ext cx="34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N.B. A CNN could be faster than </a:t>
            </a:r>
            <a:endParaRPr>
              <a:latin typeface="Roboto"/>
              <a:ea typeface="Roboto"/>
              <a:cs typeface="Roboto"/>
              <a:sym typeface="Robot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Lambda Layers</a:t>
            </a:r>
            <a:endParaRPr/>
          </a:p>
        </p:txBody>
      </p:sp>
      <p:sp>
        <p:nvSpPr>
          <p:cNvPr id="1141" name="Google Shape;1141;p155"/>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layer allows to perform arbitrary operations.</a:t>
            </a:r>
            <a:endParaRPr/>
          </a:p>
          <a:p>
            <a:pPr indent="0" lvl="0" marL="0" rtl="0" algn="l">
              <a:spcBef>
                <a:spcPts val="1000"/>
              </a:spcBef>
              <a:spcAft>
                <a:spcPts val="0"/>
              </a:spcAft>
              <a:buNone/>
            </a:pPr>
            <a:r>
              <a:t/>
            </a:r>
            <a:endParaRPr/>
          </a:p>
          <a:p>
            <a:pPr indent="0" lvl="0" marL="0" rtl="0" algn="l">
              <a:lnSpc>
                <a:spcPct val="135714"/>
              </a:lnSpc>
              <a:spcBef>
                <a:spcPts val="1000"/>
              </a:spcBef>
              <a:spcAft>
                <a:spcPts val="0"/>
              </a:spcAft>
              <a:buNone/>
            </a:pPr>
            <a:r>
              <a:rPr lang="en-GB" sz="1050">
                <a:solidFill>
                  <a:srgbClr val="000000"/>
                </a:solidFill>
                <a:highlight>
                  <a:srgbClr val="FFFFFE"/>
                </a:highlight>
                <a:latin typeface="Roboto Mono"/>
                <a:ea typeface="Roboto Mono"/>
                <a:cs typeface="Roboto Mono"/>
                <a:sym typeface="Roboto Mono"/>
              </a:rPr>
              <a:t>model = tf.keras.models.Sequential([</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tf.keras.layers.</a:t>
            </a:r>
            <a:r>
              <a:rPr lang="en-GB" sz="1050">
                <a:solidFill>
                  <a:srgbClr val="980000"/>
                </a:solidFill>
                <a:highlight>
                  <a:srgbClr val="FFFFFE"/>
                </a:highlight>
                <a:latin typeface="Roboto Mono"/>
                <a:ea typeface="Roboto Mono"/>
                <a:cs typeface="Roboto Mono"/>
                <a:sym typeface="Roboto Mono"/>
              </a:rPr>
              <a:t>Lambda</a:t>
            </a:r>
            <a:r>
              <a:rPr lang="en-GB" sz="1050">
                <a:solidFill>
                  <a:srgbClr val="000000"/>
                </a:solidFill>
                <a:highlight>
                  <a:srgbClr val="FFFFFE"/>
                </a:highlight>
                <a:latin typeface="Roboto Mono"/>
                <a:ea typeface="Roboto Mono"/>
                <a:cs typeface="Roboto Mono"/>
                <a:sym typeface="Roboto Mono"/>
              </a:rPr>
              <a:t>(</a:t>
            </a:r>
            <a:r>
              <a:rPr lang="en-GB" sz="1050">
                <a:solidFill>
                  <a:srgbClr val="0000FF"/>
                </a:solidFill>
                <a:highlight>
                  <a:srgbClr val="FFFFFE"/>
                </a:highlight>
                <a:latin typeface="Roboto Mono"/>
                <a:ea typeface="Roboto Mono"/>
                <a:cs typeface="Roboto Mono"/>
                <a:sym typeface="Roboto Mono"/>
              </a:rPr>
              <a:t>lambda</a:t>
            </a:r>
            <a:r>
              <a:rPr lang="en-GB" sz="1050">
                <a:solidFill>
                  <a:srgbClr val="000000"/>
                </a:solidFill>
                <a:highlight>
                  <a:srgbClr val="FFFFFE"/>
                </a:highlight>
                <a:latin typeface="Roboto Mono"/>
                <a:ea typeface="Roboto Mono"/>
                <a:cs typeface="Roboto Mono"/>
                <a:sym typeface="Roboto Mono"/>
              </a:rPr>
              <a:t> x: tf.expand_dims(x, axis=</a:t>
            </a:r>
            <a:r>
              <a:rPr lang="en-GB" sz="1050">
                <a:solidFill>
                  <a:srgbClr val="09885A"/>
                </a:solidFill>
                <a:highlight>
                  <a:srgbClr val="FFFFFE"/>
                </a:highlight>
                <a:latin typeface="Roboto Mono"/>
                <a:ea typeface="Roboto Mono"/>
                <a:cs typeface="Roboto Mono"/>
                <a:sym typeface="Roboto Mono"/>
              </a:rPr>
              <a:t>-1</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input_shape=[</a:t>
            </a:r>
            <a:r>
              <a:rPr lang="en-GB" sz="1050">
                <a:solidFill>
                  <a:srgbClr val="0000FF"/>
                </a:solidFill>
                <a:highlight>
                  <a:srgbClr val="FFFFFE"/>
                </a:highlight>
                <a:latin typeface="Roboto Mono"/>
                <a:ea typeface="Roboto Mono"/>
                <a:cs typeface="Roboto Mono"/>
                <a:sym typeface="Roboto Mono"/>
              </a:rPr>
              <a:t>None</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tf.keras.layers.SimpleRNN(</a:t>
            </a:r>
            <a:r>
              <a:rPr lang="en-GB" sz="1050">
                <a:solidFill>
                  <a:srgbClr val="09885A"/>
                </a:solidFill>
                <a:highlight>
                  <a:srgbClr val="FFFFFE"/>
                </a:highlight>
                <a:latin typeface="Roboto Mono"/>
                <a:ea typeface="Roboto Mono"/>
                <a:cs typeface="Roboto Mono"/>
                <a:sym typeface="Roboto Mono"/>
              </a:rPr>
              <a:t>40</a:t>
            </a:r>
            <a:r>
              <a:rPr lang="en-GB" sz="1050">
                <a:solidFill>
                  <a:srgbClr val="000000"/>
                </a:solidFill>
                <a:highlight>
                  <a:srgbClr val="FFFFFE"/>
                </a:highlight>
                <a:latin typeface="Roboto Mono"/>
                <a:ea typeface="Roboto Mono"/>
                <a:cs typeface="Roboto Mono"/>
                <a:sym typeface="Roboto Mono"/>
              </a:rPr>
              <a:t>, return_sequences=</a:t>
            </a:r>
            <a:r>
              <a:rPr lang="en-GB" sz="1050">
                <a:solidFill>
                  <a:srgbClr val="0000FF"/>
                </a:solidFill>
                <a:highlight>
                  <a:srgbClr val="FFFFFE"/>
                </a:highlight>
                <a:latin typeface="Roboto Mono"/>
                <a:ea typeface="Roboto Mono"/>
                <a:cs typeface="Roboto Mono"/>
                <a:sym typeface="Roboto Mono"/>
              </a:rPr>
              <a:t>True</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tf.keras.layers.SimpleRNN(</a:t>
            </a:r>
            <a:r>
              <a:rPr lang="en-GB" sz="1050">
                <a:solidFill>
                  <a:srgbClr val="09885A"/>
                </a:solidFill>
                <a:highlight>
                  <a:srgbClr val="FFFFFE"/>
                </a:highlight>
                <a:latin typeface="Roboto Mono"/>
                <a:ea typeface="Roboto Mono"/>
                <a:cs typeface="Roboto Mono"/>
                <a:sym typeface="Roboto Mono"/>
              </a:rPr>
              <a:t>40</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tf.keras.layers.Dense(</a:t>
            </a:r>
            <a:r>
              <a:rPr lang="en-GB" sz="1050">
                <a:solidFill>
                  <a:srgbClr val="09885A"/>
                </a:solidFill>
                <a:highlight>
                  <a:srgbClr val="FFFFFE"/>
                </a:highlight>
                <a:latin typeface="Roboto Mono"/>
                <a:ea typeface="Roboto Mono"/>
                <a:cs typeface="Roboto Mono"/>
                <a:sym typeface="Roboto Mono"/>
              </a:rPr>
              <a:t>1</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tf.keras.layers.Lambda(</a:t>
            </a:r>
            <a:r>
              <a:rPr lang="en-GB" sz="1050">
                <a:solidFill>
                  <a:srgbClr val="0000FF"/>
                </a:solidFill>
                <a:highlight>
                  <a:srgbClr val="FFFFFE"/>
                </a:highlight>
                <a:latin typeface="Roboto Mono"/>
                <a:ea typeface="Roboto Mono"/>
                <a:cs typeface="Roboto Mono"/>
                <a:sym typeface="Roboto Mono"/>
              </a:rPr>
              <a:t>lambda</a:t>
            </a:r>
            <a:r>
              <a:rPr lang="en-GB" sz="1050">
                <a:solidFill>
                  <a:srgbClr val="000000"/>
                </a:solidFill>
                <a:highlight>
                  <a:srgbClr val="FFFFFE"/>
                </a:highlight>
                <a:latin typeface="Roboto Mono"/>
                <a:ea typeface="Roboto Mono"/>
                <a:cs typeface="Roboto Mono"/>
                <a:sym typeface="Roboto Mono"/>
              </a:rPr>
              <a:t> x: x * </a:t>
            </a:r>
            <a:r>
              <a:rPr lang="en-GB" sz="1050">
                <a:solidFill>
                  <a:srgbClr val="09885A"/>
                </a:solidFill>
                <a:highlight>
                  <a:srgbClr val="FFFFFE"/>
                </a:highlight>
                <a:latin typeface="Roboto Mono"/>
                <a:ea typeface="Roboto Mono"/>
                <a:cs typeface="Roboto Mono"/>
                <a:sym typeface="Roboto Mono"/>
              </a:rPr>
              <a:t>100.0</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100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5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ImageDataGenerator</a:t>
            </a:r>
            <a:endParaRPr/>
          </a:p>
        </p:txBody>
      </p:sp>
      <p:sp>
        <p:nvSpPr>
          <p:cNvPr id="1147" name="Google Shape;1147;p15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Automatically load and label images organized in folders like below.</a:t>
            </a:r>
            <a:endParaRPr/>
          </a:p>
          <a:p>
            <a:pPr indent="0" lvl="0" marL="0" rtl="0" algn="l">
              <a:spcBef>
                <a:spcPts val="1000"/>
              </a:spcBef>
              <a:spcAft>
                <a:spcPts val="0"/>
              </a:spcAft>
              <a:buNone/>
            </a:pPr>
            <a:r>
              <a:rPr lang="en-GB" sz="1000">
                <a:latin typeface="Roboto Mono"/>
                <a:ea typeface="Roboto Mono"/>
                <a:cs typeface="Roboto Mono"/>
                <a:sym typeface="Roboto Mono"/>
              </a:rPr>
              <a:t>From tf.keras.preprocessing.image import ImageDataGenerator</a:t>
            </a:r>
            <a:endParaRPr sz="1000">
              <a:latin typeface="Roboto Mono"/>
              <a:ea typeface="Roboto Mono"/>
              <a:cs typeface="Roboto Mono"/>
              <a:sym typeface="Roboto Mono"/>
            </a:endParaRPr>
          </a:p>
          <a:p>
            <a:pPr indent="0" lvl="0" marL="0" rtl="0" algn="l">
              <a:spcBef>
                <a:spcPts val="1000"/>
              </a:spcBef>
              <a:spcAft>
                <a:spcPts val="0"/>
              </a:spcAft>
              <a:buNone/>
            </a:pPr>
            <a:r>
              <a:rPr lang="en-GB" sz="1000">
                <a:latin typeface="Roboto Mono"/>
                <a:ea typeface="Roboto Mono"/>
                <a:cs typeface="Roboto Mono"/>
                <a:sym typeface="Roboto Mono"/>
              </a:rPr>
              <a:t>Train_datagen = ImageDataGenerator(rescale=1./255)</a:t>
            </a:r>
            <a:endParaRPr sz="1000">
              <a:latin typeface="Roboto Mono"/>
              <a:ea typeface="Roboto Mono"/>
              <a:cs typeface="Roboto Mono"/>
              <a:sym typeface="Roboto Mono"/>
            </a:endParaRPr>
          </a:p>
          <a:p>
            <a:pPr indent="0" lvl="0" marL="0" rtl="0" algn="l">
              <a:spcBef>
                <a:spcPts val="1000"/>
              </a:spcBef>
              <a:spcAft>
                <a:spcPts val="0"/>
              </a:spcAft>
              <a:buNone/>
            </a:pPr>
            <a:r>
              <a:rPr lang="en-GB" sz="1000">
                <a:latin typeface="Roboto Mono"/>
                <a:ea typeface="Roboto Mono"/>
                <a:cs typeface="Roboto Mono"/>
                <a:sym typeface="Roboto Mono"/>
              </a:rPr>
              <a:t>Train_generator = train_datagen.from_from_directory(</a:t>
            </a:r>
            <a:endParaRPr sz="1000">
              <a:latin typeface="Roboto Mono"/>
              <a:ea typeface="Roboto Mono"/>
              <a:cs typeface="Roboto Mono"/>
              <a:sym typeface="Roboto Mono"/>
            </a:endParaRPr>
          </a:p>
          <a:p>
            <a:pPr indent="0" lvl="0" marL="0" rtl="0" algn="l">
              <a:spcBef>
                <a:spcPts val="1000"/>
              </a:spcBef>
              <a:spcAft>
                <a:spcPts val="0"/>
              </a:spcAft>
              <a:buNone/>
            </a:pPr>
            <a:r>
              <a:rPr lang="en-GB" sz="1000">
                <a:latin typeface="Roboto Mono"/>
                <a:ea typeface="Roboto Mono"/>
                <a:cs typeface="Roboto Mono"/>
                <a:sym typeface="Roboto Mono"/>
              </a:rPr>
              <a:t>	Train_dir,</a:t>
            </a:r>
            <a:endParaRPr sz="1000">
              <a:latin typeface="Roboto Mono"/>
              <a:ea typeface="Roboto Mono"/>
              <a:cs typeface="Roboto Mono"/>
              <a:sym typeface="Roboto Mono"/>
            </a:endParaRPr>
          </a:p>
          <a:p>
            <a:pPr indent="0" lvl="0" marL="0" rtl="0" algn="l">
              <a:spcBef>
                <a:spcPts val="1000"/>
              </a:spcBef>
              <a:spcAft>
                <a:spcPts val="0"/>
              </a:spcAft>
              <a:buNone/>
            </a:pPr>
            <a:r>
              <a:rPr lang="en-GB" sz="1000">
                <a:latin typeface="Roboto Mono"/>
                <a:ea typeface="Roboto Mono"/>
                <a:cs typeface="Roboto Mono"/>
                <a:sym typeface="Roboto Mono"/>
              </a:rPr>
              <a:t>	target_size=(300,300),</a:t>
            </a:r>
            <a:endParaRPr sz="1000">
              <a:latin typeface="Roboto Mono"/>
              <a:ea typeface="Roboto Mono"/>
              <a:cs typeface="Roboto Mono"/>
              <a:sym typeface="Roboto Mono"/>
            </a:endParaRPr>
          </a:p>
          <a:p>
            <a:pPr indent="0" lvl="0" marL="0" rtl="0" algn="l">
              <a:spcBef>
                <a:spcPts val="1000"/>
              </a:spcBef>
              <a:spcAft>
                <a:spcPts val="0"/>
              </a:spcAft>
              <a:buNone/>
            </a:pPr>
            <a:r>
              <a:rPr lang="en-GB" sz="1000">
                <a:latin typeface="Roboto Mono"/>
                <a:ea typeface="Roboto Mono"/>
                <a:cs typeface="Roboto Mono"/>
                <a:sym typeface="Roboto Mono"/>
              </a:rPr>
              <a:t>	batch_size=128,</a:t>
            </a:r>
            <a:endParaRPr sz="1000">
              <a:latin typeface="Roboto Mono"/>
              <a:ea typeface="Roboto Mono"/>
              <a:cs typeface="Roboto Mono"/>
              <a:sym typeface="Roboto Mono"/>
            </a:endParaRPr>
          </a:p>
          <a:p>
            <a:pPr indent="0" lvl="0" marL="0" rtl="0" algn="l">
              <a:spcBef>
                <a:spcPts val="1000"/>
              </a:spcBef>
              <a:spcAft>
                <a:spcPts val="1000"/>
              </a:spcAft>
              <a:buNone/>
            </a:pPr>
            <a:r>
              <a:rPr lang="en-GB" sz="1000">
                <a:latin typeface="Roboto Mono"/>
                <a:ea typeface="Roboto Mono"/>
                <a:cs typeface="Roboto Mono"/>
                <a:sym typeface="Roboto Mono"/>
              </a:rPr>
              <a:t>	class_mode=’binary’)</a:t>
            </a:r>
            <a:endParaRPr sz="1000">
              <a:latin typeface="Roboto Mono"/>
              <a:ea typeface="Roboto Mono"/>
              <a:cs typeface="Roboto Mono"/>
              <a:sym typeface="Roboto Mono"/>
            </a:endParaRPr>
          </a:p>
        </p:txBody>
      </p:sp>
      <p:pic>
        <p:nvPicPr>
          <p:cNvPr id="1148" name="Google Shape;1148;p156"/>
          <p:cNvPicPr preferRelativeResize="0"/>
          <p:nvPr/>
        </p:nvPicPr>
        <p:blipFill>
          <a:blip r:embed="rId3">
            <a:alphaModFix/>
          </a:blip>
          <a:stretch>
            <a:fillRect/>
          </a:stretch>
        </p:blipFill>
        <p:spPr>
          <a:xfrm>
            <a:off x="4886600" y="2801275"/>
            <a:ext cx="3806473" cy="1911651"/>
          </a:xfrm>
          <a:prstGeom prst="rect">
            <a:avLst/>
          </a:prstGeom>
          <a:noFill/>
          <a:ln>
            <a:noFill/>
          </a:ln>
        </p:spPr>
      </p:pic>
      <p:cxnSp>
        <p:nvCxnSpPr>
          <p:cNvPr id="1149" name="Google Shape;1149;p156"/>
          <p:cNvCxnSpPr/>
          <p:nvPr/>
        </p:nvCxnSpPr>
        <p:spPr>
          <a:xfrm>
            <a:off x="1711625" y="2890000"/>
            <a:ext cx="3216900" cy="8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5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Fitting with ImageDataGenerator</a:t>
            </a:r>
            <a:endParaRPr/>
          </a:p>
        </p:txBody>
      </p:sp>
      <p:sp>
        <p:nvSpPr>
          <p:cNvPr id="1155" name="Google Shape;1155;p157"/>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Roboto Mono"/>
                <a:ea typeface="Roboto Mono"/>
                <a:cs typeface="Roboto Mono"/>
                <a:sym typeface="Roboto Mono"/>
              </a:rPr>
              <a:t>History = model.fit(</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Train_generator,</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steps_per_epoch=8,</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epochs=15,</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validation_data=validation_generator,</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validation_steps=8,</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verbose=2</a:t>
            </a:r>
            <a:endParaRPr>
              <a:latin typeface="Roboto Mono"/>
              <a:ea typeface="Roboto Mono"/>
              <a:cs typeface="Roboto Mono"/>
              <a:sym typeface="Roboto Mono"/>
            </a:endParaRPr>
          </a:p>
          <a:p>
            <a:pPr indent="0" lvl="0" marL="0" rtl="0" algn="l">
              <a:spcBef>
                <a:spcPts val="1000"/>
              </a:spcBef>
              <a:spcAft>
                <a:spcPts val="100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cxnSp>
        <p:nvCxnSpPr>
          <p:cNvPr id="1156" name="Google Shape;1156;p157"/>
          <p:cNvCxnSpPr/>
          <p:nvPr/>
        </p:nvCxnSpPr>
        <p:spPr>
          <a:xfrm>
            <a:off x="3139425" y="2451325"/>
            <a:ext cx="1668600" cy="0"/>
          </a:xfrm>
          <a:prstGeom prst="straightConnector1">
            <a:avLst/>
          </a:prstGeom>
          <a:noFill/>
          <a:ln cap="flat" cmpd="sng" w="9525">
            <a:solidFill>
              <a:schemeClr val="dk2"/>
            </a:solidFill>
            <a:prstDash val="solid"/>
            <a:round/>
            <a:headEnd len="med" w="med" type="none"/>
            <a:tailEnd len="med" w="med" type="triangle"/>
          </a:ln>
        </p:spPr>
      </p:cxnSp>
      <p:sp>
        <p:nvSpPr>
          <p:cNvPr id="1157" name="Google Shape;1157;p157"/>
          <p:cNvSpPr txBox="1"/>
          <p:nvPr/>
        </p:nvSpPr>
        <p:spPr>
          <a:xfrm>
            <a:off x="4911275" y="2251225"/>
            <a:ext cx="27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Number of images / batch_size</a:t>
            </a:r>
            <a:endParaRPr>
              <a:latin typeface="Roboto"/>
              <a:ea typeface="Roboto"/>
              <a:cs typeface="Roboto"/>
              <a:sym typeface="Roboto"/>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5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Image augmentation</a:t>
            </a:r>
            <a:endParaRPr/>
          </a:p>
        </p:txBody>
      </p:sp>
      <p:sp>
        <p:nvSpPr>
          <p:cNvPr id="1163" name="Google Shape;1163;p158"/>
          <p:cNvSpPr txBox="1"/>
          <p:nvPr>
            <p:ph idx="1" type="body"/>
          </p:nvPr>
        </p:nvSpPr>
        <p:spPr>
          <a:xfrm>
            <a:off x="311725" y="2209400"/>
            <a:ext cx="8381100" cy="2666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GB">
                <a:latin typeface="Roboto Mono"/>
                <a:ea typeface="Roboto Mono"/>
                <a:cs typeface="Roboto Mono"/>
                <a:sym typeface="Roboto Mono"/>
              </a:rPr>
              <a:t>Train_datagen = ImageDataGenerator(</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rescale=1./255,</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rotation_range=40,</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width_shift_range=0.2,</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height_shift_range=0.2,</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shear_range=0.2,</a:t>
            </a:r>
            <a:endParaRPr>
              <a:latin typeface="Roboto Mono"/>
              <a:ea typeface="Roboto Mono"/>
              <a:cs typeface="Roboto Mono"/>
              <a:sym typeface="Roboto Mono"/>
            </a:endParaRPr>
          </a:p>
          <a:p>
            <a:pPr indent="0" lvl="0" marL="457200" rtl="0" algn="l">
              <a:spcBef>
                <a:spcPts val="1000"/>
              </a:spcBef>
              <a:spcAft>
                <a:spcPts val="0"/>
              </a:spcAft>
              <a:buNone/>
            </a:pPr>
            <a:r>
              <a:rPr lang="en-GB">
                <a:latin typeface="Roboto Mono"/>
                <a:ea typeface="Roboto Mono"/>
                <a:cs typeface="Roboto Mono"/>
                <a:sym typeface="Roboto Mono"/>
              </a:rPr>
              <a:t>zoom_range=0.2,</a:t>
            </a:r>
            <a:endParaRPr>
              <a:latin typeface="Roboto Mono"/>
              <a:ea typeface="Roboto Mono"/>
              <a:cs typeface="Roboto Mono"/>
              <a:sym typeface="Roboto Mono"/>
            </a:endParaRPr>
          </a:p>
          <a:p>
            <a:pPr indent="0" lvl="0" marL="457200" rtl="0" algn="l">
              <a:spcBef>
                <a:spcPts val="1000"/>
              </a:spcBef>
              <a:spcAft>
                <a:spcPts val="0"/>
              </a:spcAft>
              <a:buNone/>
            </a:pPr>
            <a:r>
              <a:rPr lang="en-GB">
                <a:latin typeface="Roboto Mono"/>
                <a:ea typeface="Roboto Mono"/>
                <a:cs typeface="Roboto Mono"/>
                <a:sym typeface="Roboto Mono"/>
              </a:rPr>
              <a:t>horizontal_flip=True,</a:t>
            </a:r>
            <a:endParaRPr>
              <a:latin typeface="Roboto Mono"/>
              <a:ea typeface="Roboto Mono"/>
              <a:cs typeface="Roboto Mono"/>
              <a:sym typeface="Roboto Mono"/>
            </a:endParaRPr>
          </a:p>
          <a:p>
            <a:pPr indent="0" lvl="0" marL="457200" rtl="0" algn="l">
              <a:spcBef>
                <a:spcPts val="1000"/>
              </a:spcBef>
              <a:spcAft>
                <a:spcPts val="0"/>
              </a:spcAft>
              <a:buNone/>
            </a:pPr>
            <a:r>
              <a:rPr lang="en-GB">
                <a:latin typeface="Roboto Mono"/>
                <a:ea typeface="Roboto Mono"/>
                <a:cs typeface="Roboto Mono"/>
                <a:sym typeface="Roboto Mono"/>
              </a:rPr>
              <a:t>fill_mode=’nearest’</a:t>
            </a:r>
            <a:endParaRPr>
              <a:latin typeface="Roboto Mono"/>
              <a:ea typeface="Roboto Mono"/>
              <a:cs typeface="Roboto Mono"/>
              <a:sym typeface="Roboto Mono"/>
            </a:endParaRPr>
          </a:p>
          <a:p>
            <a:pPr indent="0" lvl="0" marL="0" rtl="0" algn="l">
              <a:spcBef>
                <a:spcPts val="1000"/>
              </a:spcBef>
              <a:spcAft>
                <a:spcPts val="100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cxnSp>
        <p:nvCxnSpPr>
          <p:cNvPr id="1164" name="Google Shape;1164;p158"/>
          <p:cNvCxnSpPr/>
          <p:nvPr/>
        </p:nvCxnSpPr>
        <p:spPr>
          <a:xfrm>
            <a:off x="2769575" y="3187350"/>
            <a:ext cx="447300" cy="0"/>
          </a:xfrm>
          <a:prstGeom prst="straightConnector1">
            <a:avLst/>
          </a:prstGeom>
          <a:noFill/>
          <a:ln cap="flat" cmpd="sng" w="9525">
            <a:solidFill>
              <a:schemeClr val="dk2"/>
            </a:solidFill>
            <a:prstDash val="solid"/>
            <a:round/>
            <a:headEnd len="med" w="med" type="none"/>
            <a:tailEnd len="med" w="med" type="triangle"/>
          </a:ln>
        </p:spPr>
      </p:cxnSp>
      <p:sp>
        <p:nvSpPr>
          <p:cNvPr id="1165" name="Google Shape;1165;p158"/>
          <p:cNvSpPr txBox="1"/>
          <p:nvPr/>
        </p:nvSpPr>
        <p:spPr>
          <a:xfrm>
            <a:off x="3500675" y="2879550"/>
            <a:ext cx="294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Shift the image horizontally or vertically by 20% offset</a:t>
            </a:r>
            <a:endParaRPr>
              <a:latin typeface="Roboto"/>
              <a:ea typeface="Roboto"/>
              <a:cs typeface="Roboto"/>
              <a:sym typeface="Roboto"/>
            </a:endParaRPr>
          </a:p>
        </p:txBody>
      </p:sp>
      <p:cxnSp>
        <p:nvCxnSpPr>
          <p:cNvPr id="1166" name="Google Shape;1166;p158"/>
          <p:cNvCxnSpPr/>
          <p:nvPr/>
        </p:nvCxnSpPr>
        <p:spPr>
          <a:xfrm>
            <a:off x="2382500" y="4346400"/>
            <a:ext cx="774000" cy="0"/>
          </a:xfrm>
          <a:prstGeom prst="straightConnector1">
            <a:avLst/>
          </a:prstGeom>
          <a:noFill/>
          <a:ln cap="flat" cmpd="sng" w="9525">
            <a:solidFill>
              <a:schemeClr val="dk2"/>
            </a:solidFill>
            <a:prstDash val="solid"/>
            <a:round/>
            <a:headEnd len="med" w="med" type="none"/>
            <a:tailEnd len="med" w="med" type="triangle"/>
          </a:ln>
        </p:spPr>
      </p:cxnSp>
      <p:sp>
        <p:nvSpPr>
          <p:cNvPr id="1167" name="Google Shape;1167;p158"/>
          <p:cNvSpPr txBox="1"/>
          <p:nvPr/>
        </p:nvSpPr>
        <p:spPr>
          <a:xfrm>
            <a:off x="3289525" y="3930750"/>
            <a:ext cx="242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Fill the pixels that might have been lost during operations</a:t>
            </a:r>
            <a:endParaRPr>
              <a:latin typeface="Roboto"/>
              <a:ea typeface="Roboto"/>
              <a:cs typeface="Roboto"/>
              <a:sym typeface="Roboto"/>
            </a:endParaRPr>
          </a:p>
        </p:txBody>
      </p:sp>
      <p:sp>
        <p:nvSpPr>
          <p:cNvPr id="1168" name="Google Shape;1168;p158"/>
          <p:cNvSpPr txBox="1"/>
          <p:nvPr/>
        </p:nvSpPr>
        <p:spPr>
          <a:xfrm>
            <a:off x="311725" y="1378100"/>
            <a:ext cx="852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Data augmentation is a technique that might solve overfitting. It increases the variety of data. After image augmentation the training loss might decrease because the model needs more runs to capture all the variety of the dataset but the validation accuracy will match the training one.</a:t>
            </a:r>
            <a:endParaRPr>
              <a:latin typeface="Roboto"/>
              <a:ea typeface="Roboto"/>
              <a:cs typeface="Roboto"/>
              <a:sym typeface="Roboto"/>
            </a:endParaRPr>
          </a:p>
        </p:txBody>
      </p:sp>
      <p:sp>
        <p:nvSpPr>
          <p:cNvPr id="1169" name="Google Shape;1169;p158"/>
          <p:cNvSpPr txBox="1"/>
          <p:nvPr/>
        </p:nvSpPr>
        <p:spPr>
          <a:xfrm>
            <a:off x="6848425" y="2920725"/>
            <a:ext cx="1983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Images augmentation introduces a noise in the training set and we might have fluctuating validation accuracy because the randomness introduced does not appear in validation</a:t>
            </a:r>
            <a:endParaRPr>
              <a:latin typeface="Roboto"/>
              <a:ea typeface="Roboto"/>
              <a:cs typeface="Roboto"/>
              <a:sym typeface="Robo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Transfer Learning</a:t>
            </a:r>
            <a:endParaRPr/>
          </a:p>
        </p:txBody>
      </p:sp>
      <p:sp>
        <p:nvSpPr>
          <p:cNvPr id="1175" name="Google Shape;1175;p15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latin typeface="Roboto Mono"/>
                <a:ea typeface="Roboto Mono"/>
                <a:cs typeface="Roboto Mono"/>
                <a:sym typeface="Roboto Mono"/>
              </a:rPr>
              <a:t>From tensorflow.keras.applications.inception_v3 import InceptionV3</a:t>
            </a:r>
            <a:endParaRPr sz="1200">
              <a:latin typeface="Roboto Mono"/>
              <a:ea typeface="Roboto Mono"/>
              <a:cs typeface="Roboto Mono"/>
              <a:sym typeface="Roboto Mono"/>
            </a:endParaRPr>
          </a:p>
          <a:p>
            <a:pPr indent="0" lvl="0" marL="0" rtl="0" algn="l">
              <a:spcBef>
                <a:spcPts val="1000"/>
              </a:spcBef>
              <a:spcAft>
                <a:spcPts val="0"/>
              </a:spcAft>
              <a:buNone/>
            </a:pPr>
            <a:r>
              <a:t/>
            </a:r>
            <a:endParaRPr sz="1200">
              <a:latin typeface="Roboto Mono"/>
              <a:ea typeface="Roboto Mono"/>
              <a:cs typeface="Roboto Mono"/>
              <a:sym typeface="Roboto Mono"/>
            </a:endParaRPr>
          </a:p>
          <a:p>
            <a:pPr indent="0" lvl="0" marL="0" rtl="0" algn="l">
              <a:spcBef>
                <a:spcPts val="1000"/>
              </a:spcBef>
              <a:spcAft>
                <a:spcPts val="0"/>
              </a:spcAft>
              <a:buNone/>
            </a:pPr>
            <a:r>
              <a:rPr lang="en-GB" sz="1200">
                <a:latin typeface="Roboto Mono"/>
                <a:ea typeface="Roboto Mono"/>
                <a:cs typeface="Roboto Mono"/>
                <a:sym typeface="Roboto Mono"/>
              </a:rPr>
              <a:t>Local_weights_file = ‘/tmp/inception_v3_weights_tf_dim_ordering_tf_kernels_notop.h5’</a:t>
            </a:r>
            <a:endParaRPr sz="1200">
              <a:latin typeface="Roboto Mono"/>
              <a:ea typeface="Roboto Mono"/>
              <a:cs typeface="Roboto Mono"/>
              <a:sym typeface="Roboto Mono"/>
            </a:endParaRPr>
          </a:p>
          <a:p>
            <a:pPr indent="0" lvl="0" marL="0" rtl="0" algn="l">
              <a:spcBef>
                <a:spcPts val="1000"/>
              </a:spcBef>
              <a:spcAft>
                <a:spcPts val="0"/>
              </a:spcAft>
              <a:buNone/>
            </a:pPr>
            <a:r>
              <a:t/>
            </a:r>
            <a:endParaRPr sz="1200">
              <a:latin typeface="Roboto Mono"/>
              <a:ea typeface="Roboto Mono"/>
              <a:cs typeface="Roboto Mono"/>
              <a:sym typeface="Roboto Mono"/>
            </a:endParaRPr>
          </a:p>
          <a:p>
            <a:pPr indent="0" lvl="0" marL="0" rtl="0" algn="l">
              <a:spcBef>
                <a:spcPts val="1000"/>
              </a:spcBef>
              <a:spcAft>
                <a:spcPts val="0"/>
              </a:spcAft>
              <a:buNone/>
            </a:pPr>
            <a:r>
              <a:rPr lang="en-GB" sz="1200">
                <a:latin typeface="Roboto Mono"/>
                <a:ea typeface="Roboto Mono"/>
                <a:cs typeface="Roboto Mono"/>
                <a:sym typeface="Roboto Mono"/>
              </a:rPr>
              <a:t>Pre_trained_model = </a:t>
            </a:r>
            <a:r>
              <a:rPr lang="en-GB" sz="1200">
                <a:solidFill>
                  <a:srgbClr val="980000"/>
                </a:solidFill>
                <a:latin typeface="Roboto Mono"/>
                <a:ea typeface="Roboto Mono"/>
                <a:cs typeface="Roboto Mono"/>
                <a:sym typeface="Roboto Mono"/>
              </a:rPr>
              <a:t>InceptionV3</a:t>
            </a:r>
            <a:r>
              <a:rPr lang="en-GB" sz="1200">
                <a:latin typeface="Roboto Mono"/>
                <a:ea typeface="Roboto Mono"/>
                <a:cs typeface="Roboto Mono"/>
                <a:sym typeface="Roboto Mono"/>
              </a:rPr>
              <a:t>(input_shape = (150,150, 3),</a:t>
            </a:r>
            <a:endParaRPr sz="1200">
              <a:latin typeface="Roboto Mono"/>
              <a:ea typeface="Roboto Mono"/>
              <a:cs typeface="Roboto Mono"/>
              <a:sym typeface="Roboto Mono"/>
            </a:endParaRPr>
          </a:p>
          <a:p>
            <a:pPr indent="0" lvl="0" marL="0" rtl="0" algn="l">
              <a:spcBef>
                <a:spcPts val="1000"/>
              </a:spcBef>
              <a:spcAft>
                <a:spcPts val="0"/>
              </a:spcAft>
              <a:buNone/>
            </a:pPr>
            <a:r>
              <a:rPr lang="en-GB" sz="1200">
                <a:latin typeface="Roboto Mono"/>
                <a:ea typeface="Roboto Mono"/>
                <a:cs typeface="Roboto Mono"/>
                <a:sym typeface="Roboto Mono"/>
              </a:rPr>
              <a:t>							Include_top = False,</a:t>
            </a:r>
            <a:endParaRPr sz="1200">
              <a:latin typeface="Roboto Mono"/>
              <a:ea typeface="Roboto Mono"/>
              <a:cs typeface="Roboto Mono"/>
              <a:sym typeface="Roboto Mono"/>
            </a:endParaRPr>
          </a:p>
          <a:p>
            <a:pPr indent="0" lvl="0" marL="0" rtl="0" algn="l">
              <a:spcBef>
                <a:spcPts val="1000"/>
              </a:spcBef>
              <a:spcAft>
                <a:spcPts val="0"/>
              </a:spcAft>
              <a:buNone/>
            </a:pPr>
            <a:r>
              <a:rPr lang="en-GB" sz="1200">
                <a:latin typeface="Roboto Mono"/>
                <a:ea typeface="Roboto Mono"/>
                <a:cs typeface="Roboto Mono"/>
                <a:sym typeface="Roboto Mono"/>
              </a:rPr>
              <a:t>							Weights = None)</a:t>
            </a:r>
            <a:endParaRPr sz="1200">
              <a:latin typeface="Roboto Mono"/>
              <a:ea typeface="Roboto Mono"/>
              <a:cs typeface="Roboto Mono"/>
              <a:sym typeface="Roboto Mono"/>
            </a:endParaRPr>
          </a:p>
          <a:p>
            <a:pPr indent="0" lvl="0" marL="0" rtl="0" algn="l">
              <a:spcBef>
                <a:spcPts val="1000"/>
              </a:spcBef>
              <a:spcAft>
                <a:spcPts val="0"/>
              </a:spcAft>
              <a:buNone/>
            </a:pPr>
            <a:r>
              <a:rPr lang="en-GB" sz="1200">
                <a:latin typeface="Roboto Mono"/>
                <a:ea typeface="Roboto Mono"/>
                <a:cs typeface="Roboto Mono"/>
                <a:sym typeface="Roboto Mono"/>
              </a:rPr>
              <a:t>pre_trained_model.</a:t>
            </a:r>
            <a:r>
              <a:rPr lang="en-GB" sz="1200">
                <a:solidFill>
                  <a:srgbClr val="980000"/>
                </a:solidFill>
                <a:latin typeface="Roboto Mono"/>
                <a:ea typeface="Roboto Mono"/>
                <a:cs typeface="Roboto Mono"/>
                <a:sym typeface="Roboto Mono"/>
              </a:rPr>
              <a:t>load_weights</a:t>
            </a:r>
            <a:r>
              <a:rPr lang="en-GB" sz="1200">
                <a:latin typeface="Roboto Mono"/>
                <a:ea typeface="Roboto Mono"/>
                <a:cs typeface="Roboto Mono"/>
                <a:sym typeface="Roboto Mono"/>
              </a:rPr>
              <a:t>(local_weights_file)</a:t>
            </a:r>
            <a:endParaRPr sz="1200">
              <a:latin typeface="Roboto Mono"/>
              <a:ea typeface="Roboto Mono"/>
              <a:cs typeface="Roboto Mono"/>
              <a:sym typeface="Roboto Mono"/>
            </a:endParaRPr>
          </a:p>
          <a:p>
            <a:pPr indent="0" lvl="0" marL="0" rtl="0" algn="l">
              <a:spcBef>
                <a:spcPts val="1000"/>
              </a:spcBef>
              <a:spcAft>
                <a:spcPts val="0"/>
              </a:spcAft>
              <a:buNone/>
            </a:pPr>
            <a:r>
              <a:rPr lang="en-GB" sz="1200">
                <a:latin typeface="Roboto Mono"/>
                <a:ea typeface="Roboto Mono"/>
                <a:cs typeface="Roboto Mono"/>
                <a:sym typeface="Roboto Mono"/>
              </a:rPr>
              <a:t>For layer in </a:t>
            </a:r>
            <a:r>
              <a:rPr lang="en-GB" sz="1200">
                <a:latin typeface="Roboto Mono"/>
                <a:ea typeface="Roboto Mono"/>
                <a:cs typeface="Roboto Mono"/>
                <a:sym typeface="Roboto Mono"/>
              </a:rPr>
              <a:t>pre_trained_model.layers:</a:t>
            </a:r>
            <a:endParaRPr sz="1200">
              <a:latin typeface="Roboto Mono"/>
              <a:ea typeface="Roboto Mono"/>
              <a:cs typeface="Roboto Mono"/>
              <a:sym typeface="Roboto Mono"/>
            </a:endParaRPr>
          </a:p>
          <a:p>
            <a:pPr indent="0" lvl="0" marL="0" rtl="0" algn="l">
              <a:spcBef>
                <a:spcPts val="1000"/>
              </a:spcBef>
              <a:spcAft>
                <a:spcPts val="1000"/>
              </a:spcAft>
              <a:buNone/>
            </a:pPr>
            <a:r>
              <a:rPr lang="en-GB" sz="1200">
                <a:latin typeface="Roboto Mono"/>
                <a:ea typeface="Roboto Mono"/>
                <a:cs typeface="Roboto Mono"/>
                <a:sym typeface="Roboto Mono"/>
              </a:rPr>
              <a:t>	Layer.trainable = False </a:t>
            </a:r>
            <a:endParaRPr sz="1200">
              <a:latin typeface="Roboto Mono"/>
              <a:ea typeface="Roboto Mono"/>
              <a:cs typeface="Roboto Mono"/>
              <a:sym typeface="Roboto Mono"/>
            </a:endParaRPr>
          </a:p>
        </p:txBody>
      </p:sp>
      <p:cxnSp>
        <p:nvCxnSpPr>
          <p:cNvPr id="1176" name="Google Shape;1176;p159"/>
          <p:cNvCxnSpPr/>
          <p:nvPr/>
        </p:nvCxnSpPr>
        <p:spPr>
          <a:xfrm>
            <a:off x="5547750" y="3216850"/>
            <a:ext cx="739800" cy="0"/>
          </a:xfrm>
          <a:prstGeom prst="straightConnector1">
            <a:avLst/>
          </a:prstGeom>
          <a:noFill/>
          <a:ln cap="flat" cmpd="sng" w="9525">
            <a:solidFill>
              <a:schemeClr val="dk2"/>
            </a:solidFill>
            <a:prstDash val="solid"/>
            <a:round/>
            <a:headEnd len="med" w="med" type="none"/>
            <a:tailEnd len="med" w="med" type="triangle"/>
          </a:ln>
        </p:spPr>
      </p:cxnSp>
      <p:sp>
        <p:nvSpPr>
          <p:cNvPr id="1177" name="Google Shape;1177;p159"/>
          <p:cNvSpPr txBox="1"/>
          <p:nvPr/>
        </p:nvSpPr>
        <p:spPr>
          <a:xfrm>
            <a:off x="6416475" y="2801200"/>
            <a:ext cx="148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Get only convolutional layers</a:t>
            </a:r>
            <a:endParaRPr>
              <a:latin typeface="Roboto"/>
              <a:ea typeface="Roboto"/>
              <a:cs typeface="Roboto"/>
              <a:sym typeface="Roboto"/>
            </a:endParaRPr>
          </a:p>
        </p:txBody>
      </p:sp>
      <p:cxnSp>
        <p:nvCxnSpPr>
          <p:cNvPr id="1178" name="Google Shape;1178;p159"/>
          <p:cNvCxnSpPr/>
          <p:nvPr/>
        </p:nvCxnSpPr>
        <p:spPr>
          <a:xfrm>
            <a:off x="3578075" y="4464000"/>
            <a:ext cx="2580300" cy="0"/>
          </a:xfrm>
          <a:prstGeom prst="straightConnector1">
            <a:avLst/>
          </a:prstGeom>
          <a:noFill/>
          <a:ln cap="flat" cmpd="sng" w="9525">
            <a:solidFill>
              <a:schemeClr val="dk2"/>
            </a:solidFill>
            <a:prstDash val="solid"/>
            <a:round/>
            <a:headEnd len="med" w="med" type="none"/>
            <a:tailEnd len="med" w="med" type="triangle"/>
          </a:ln>
        </p:spPr>
      </p:cxnSp>
      <p:sp>
        <p:nvSpPr>
          <p:cNvPr id="1179" name="Google Shape;1179;p159"/>
          <p:cNvSpPr txBox="1"/>
          <p:nvPr/>
        </p:nvSpPr>
        <p:spPr>
          <a:xfrm>
            <a:off x="6485275" y="4283375"/>
            <a:ext cx="113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Freeze layers</a:t>
            </a:r>
            <a:endParaRPr>
              <a:latin typeface="Roboto"/>
              <a:ea typeface="Roboto"/>
              <a:cs typeface="Roboto"/>
              <a:sym typeface="Roboto"/>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6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Multi-class Classification</a:t>
            </a:r>
            <a:endParaRPr/>
          </a:p>
        </p:txBody>
      </p:sp>
      <p:sp>
        <p:nvSpPr>
          <p:cNvPr id="1185" name="Google Shape;1185;p160"/>
          <p:cNvSpPr txBox="1"/>
          <p:nvPr>
            <p:ph idx="1" type="body"/>
          </p:nvPr>
        </p:nvSpPr>
        <p:spPr>
          <a:xfrm>
            <a:off x="370475" y="1516350"/>
            <a:ext cx="8322600" cy="3360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4000">
                <a:latin typeface="Roboto Mono"/>
                <a:ea typeface="Roboto Mono"/>
                <a:cs typeface="Roboto Mono"/>
                <a:sym typeface="Roboto Mono"/>
              </a:rPr>
              <a:t>Train_generator = train_datagen.from_from_directory(</a:t>
            </a:r>
            <a:endParaRPr sz="4000">
              <a:latin typeface="Roboto Mono"/>
              <a:ea typeface="Roboto Mono"/>
              <a:cs typeface="Roboto Mono"/>
              <a:sym typeface="Roboto Mono"/>
            </a:endParaRPr>
          </a:p>
          <a:p>
            <a:pPr indent="0" lvl="0" marL="0" rtl="0" algn="l">
              <a:spcBef>
                <a:spcPts val="1000"/>
              </a:spcBef>
              <a:spcAft>
                <a:spcPts val="0"/>
              </a:spcAft>
              <a:buNone/>
            </a:pPr>
            <a:r>
              <a:rPr lang="en-GB" sz="4000">
                <a:latin typeface="Roboto Mono"/>
                <a:ea typeface="Roboto Mono"/>
                <a:cs typeface="Roboto Mono"/>
                <a:sym typeface="Roboto Mono"/>
              </a:rPr>
              <a:t>	Train_dir,</a:t>
            </a:r>
            <a:endParaRPr sz="4000">
              <a:latin typeface="Roboto Mono"/>
              <a:ea typeface="Roboto Mono"/>
              <a:cs typeface="Roboto Mono"/>
              <a:sym typeface="Roboto Mono"/>
            </a:endParaRPr>
          </a:p>
          <a:p>
            <a:pPr indent="0" lvl="0" marL="0" rtl="0" algn="l">
              <a:spcBef>
                <a:spcPts val="1000"/>
              </a:spcBef>
              <a:spcAft>
                <a:spcPts val="0"/>
              </a:spcAft>
              <a:buNone/>
            </a:pPr>
            <a:r>
              <a:rPr lang="en-GB" sz="4000">
                <a:latin typeface="Roboto Mono"/>
                <a:ea typeface="Roboto Mono"/>
                <a:cs typeface="Roboto Mono"/>
                <a:sym typeface="Roboto Mono"/>
              </a:rPr>
              <a:t>	target_size=(300,300),</a:t>
            </a:r>
            <a:endParaRPr sz="4000">
              <a:latin typeface="Roboto Mono"/>
              <a:ea typeface="Roboto Mono"/>
              <a:cs typeface="Roboto Mono"/>
              <a:sym typeface="Roboto Mono"/>
            </a:endParaRPr>
          </a:p>
          <a:p>
            <a:pPr indent="0" lvl="0" marL="0" rtl="0" algn="l">
              <a:spcBef>
                <a:spcPts val="1000"/>
              </a:spcBef>
              <a:spcAft>
                <a:spcPts val="0"/>
              </a:spcAft>
              <a:buNone/>
            </a:pPr>
            <a:r>
              <a:rPr lang="en-GB" sz="4000">
                <a:latin typeface="Roboto Mono"/>
                <a:ea typeface="Roboto Mono"/>
                <a:cs typeface="Roboto Mono"/>
                <a:sym typeface="Roboto Mono"/>
              </a:rPr>
              <a:t>	batch_size=128,</a:t>
            </a:r>
            <a:endParaRPr sz="4000">
              <a:latin typeface="Roboto Mono"/>
              <a:ea typeface="Roboto Mono"/>
              <a:cs typeface="Roboto Mono"/>
              <a:sym typeface="Roboto Mono"/>
            </a:endParaRPr>
          </a:p>
          <a:p>
            <a:pPr indent="0" lvl="0" marL="0" rtl="0" algn="l">
              <a:spcBef>
                <a:spcPts val="1000"/>
              </a:spcBef>
              <a:spcAft>
                <a:spcPts val="0"/>
              </a:spcAft>
              <a:buNone/>
            </a:pPr>
            <a:r>
              <a:rPr lang="en-GB" sz="4000">
                <a:latin typeface="Roboto Mono"/>
                <a:ea typeface="Roboto Mono"/>
                <a:cs typeface="Roboto Mono"/>
                <a:sym typeface="Roboto Mono"/>
              </a:rPr>
              <a:t>	class_mode=</a:t>
            </a:r>
            <a:r>
              <a:rPr lang="en-GB" sz="4000">
                <a:solidFill>
                  <a:srgbClr val="980000"/>
                </a:solidFill>
                <a:latin typeface="Roboto Mono"/>
                <a:ea typeface="Roboto Mono"/>
                <a:cs typeface="Roboto Mono"/>
                <a:sym typeface="Roboto Mono"/>
              </a:rPr>
              <a:t>’categorical’</a:t>
            </a:r>
            <a:r>
              <a:rPr lang="en-GB" sz="4000">
                <a:latin typeface="Roboto Mono"/>
                <a:ea typeface="Roboto Mono"/>
                <a:cs typeface="Roboto Mono"/>
                <a:sym typeface="Roboto Mono"/>
              </a:rPr>
              <a:t>)</a:t>
            </a:r>
            <a:endParaRPr sz="4000">
              <a:latin typeface="Roboto Mono"/>
              <a:ea typeface="Roboto Mono"/>
              <a:cs typeface="Roboto Mono"/>
              <a:sym typeface="Roboto Mono"/>
            </a:endParaRPr>
          </a:p>
          <a:p>
            <a:pPr indent="0" lvl="0" marL="0" rtl="0" algn="l">
              <a:spcBef>
                <a:spcPts val="1000"/>
              </a:spcBef>
              <a:spcAft>
                <a:spcPts val="0"/>
              </a:spcAft>
              <a:buNone/>
            </a:pPr>
            <a:r>
              <a:rPr lang="en-GB" sz="4000">
                <a:solidFill>
                  <a:srgbClr val="666666"/>
                </a:solidFill>
                <a:latin typeface="Roboto Mono"/>
                <a:ea typeface="Roboto Mono"/>
                <a:cs typeface="Roboto Mono"/>
                <a:sym typeface="Roboto Mono"/>
              </a:rPr>
              <a:t>Model = keras.Sequential([</a:t>
            </a:r>
            <a:endParaRPr sz="4000">
              <a:solidFill>
                <a:srgbClr val="666666"/>
              </a:solidFill>
              <a:latin typeface="Roboto Mono"/>
              <a:ea typeface="Roboto Mono"/>
              <a:cs typeface="Roboto Mono"/>
              <a:sym typeface="Roboto Mono"/>
            </a:endParaRPr>
          </a:p>
          <a:p>
            <a:pPr indent="0" lvl="0" marL="0" rtl="0" algn="l">
              <a:spcBef>
                <a:spcPts val="1000"/>
              </a:spcBef>
              <a:spcAft>
                <a:spcPts val="0"/>
              </a:spcAft>
              <a:buNone/>
            </a:pPr>
            <a:r>
              <a:rPr lang="en-GB" sz="4000">
                <a:solidFill>
                  <a:srgbClr val="666666"/>
                </a:solidFill>
                <a:latin typeface="Roboto Mono"/>
                <a:ea typeface="Roboto Mono"/>
                <a:cs typeface="Roboto Mono"/>
                <a:sym typeface="Roboto Mono"/>
              </a:rPr>
              <a:t>	keras.layers.Flatten(input_shape=(28,28)),</a:t>
            </a:r>
            <a:endParaRPr sz="4000">
              <a:solidFill>
                <a:srgbClr val="666666"/>
              </a:solidFill>
              <a:latin typeface="Roboto Mono"/>
              <a:ea typeface="Roboto Mono"/>
              <a:cs typeface="Roboto Mono"/>
              <a:sym typeface="Roboto Mono"/>
            </a:endParaRPr>
          </a:p>
          <a:p>
            <a:pPr indent="0" lvl="0" marL="0" rtl="0" algn="l">
              <a:spcBef>
                <a:spcPts val="1000"/>
              </a:spcBef>
              <a:spcAft>
                <a:spcPts val="0"/>
              </a:spcAft>
              <a:buNone/>
            </a:pPr>
            <a:r>
              <a:rPr lang="en-GB" sz="4000">
                <a:solidFill>
                  <a:srgbClr val="666666"/>
                </a:solidFill>
                <a:latin typeface="Roboto Mono"/>
                <a:ea typeface="Roboto Mono"/>
                <a:cs typeface="Roboto Mono"/>
                <a:sym typeface="Roboto Mono"/>
              </a:rPr>
              <a:t>	keras.layers.Dense(128, activation=tf.nn.relu),</a:t>
            </a:r>
            <a:endParaRPr sz="4000">
              <a:solidFill>
                <a:srgbClr val="666666"/>
              </a:solidFill>
              <a:latin typeface="Roboto Mono"/>
              <a:ea typeface="Roboto Mono"/>
              <a:cs typeface="Roboto Mono"/>
              <a:sym typeface="Roboto Mono"/>
            </a:endParaRPr>
          </a:p>
          <a:p>
            <a:pPr indent="0" lvl="0" marL="0" rtl="0" algn="l">
              <a:spcBef>
                <a:spcPts val="1000"/>
              </a:spcBef>
              <a:spcAft>
                <a:spcPts val="0"/>
              </a:spcAft>
              <a:buNone/>
            </a:pPr>
            <a:r>
              <a:rPr lang="en-GB" sz="4000">
                <a:solidFill>
                  <a:srgbClr val="666666"/>
                </a:solidFill>
                <a:latin typeface="Roboto Mono"/>
                <a:ea typeface="Roboto Mono"/>
                <a:cs typeface="Roboto Mono"/>
                <a:sym typeface="Roboto Mono"/>
              </a:rPr>
              <a:t>	keras.layers.Dense(</a:t>
            </a:r>
            <a:r>
              <a:rPr lang="en-GB" sz="4000">
                <a:solidFill>
                  <a:srgbClr val="980000"/>
                </a:solidFill>
                <a:latin typeface="Roboto Mono"/>
                <a:ea typeface="Roboto Mono"/>
                <a:cs typeface="Roboto Mono"/>
                <a:sym typeface="Roboto Mono"/>
              </a:rPr>
              <a:t>10</a:t>
            </a:r>
            <a:r>
              <a:rPr lang="en-GB" sz="4000">
                <a:solidFill>
                  <a:srgbClr val="666666"/>
                </a:solidFill>
                <a:latin typeface="Roboto Mono"/>
                <a:ea typeface="Roboto Mono"/>
                <a:cs typeface="Roboto Mono"/>
                <a:sym typeface="Roboto Mono"/>
              </a:rPr>
              <a:t>, activation=tf.nn.</a:t>
            </a:r>
            <a:r>
              <a:rPr lang="en-GB" sz="4000">
                <a:solidFill>
                  <a:srgbClr val="980000"/>
                </a:solidFill>
                <a:latin typeface="Roboto Mono"/>
                <a:ea typeface="Roboto Mono"/>
                <a:cs typeface="Roboto Mono"/>
                <a:sym typeface="Roboto Mono"/>
              </a:rPr>
              <a:t>softmax</a:t>
            </a:r>
            <a:r>
              <a:rPr lang="en-GB" sz="4000">
                <a:solidFill>
                  <a:srgbClr val="666666"/>
                </a:solidFill>
                <a:latin typeface="Roboto Mono"/>
                <a:ea typeface="Roboto Mono"/>
                <a:cs typeface="Roboto Mono"/>
                <a:sym typeface="Roboto Mono"/>
              </a:rPr>
              <a:t>)</a:t>
            </a:r>
            <a:endParaRPr sz="4000">
              <a:solidFill>
                <a:srgbClr val="666666"/>
              </a:solidFill>
              <a:latin typeface="Roboto Mono"/>
              <a:ea typeface="Roboto Mono"/>
              <a:cs typeface="Roboto Mono"/>
              <a:sym typeface="Roboto Mono"/>
            </a:endParaRPr>
          </a:p>
          <a:p>
            <a:pPr indent="0" lvl="0" marL="0" rtl="0" algn="l">
              <a:spcBef>
                <a:spcPts val="1000"/>
              </a:spcBef>
              <a:spcAft>
                <a:spcPts val="0"/>
              </a:spcAft>
              <a:buNone/>
            </a:pPr>
            <a:r>
              <a:rPr lang="en-GB" sz="4000">
                <a:solidFill>
                  <a:srgbClr val="666666"/>
                </a:solidFill>
                <a:latin typeface="Roboto Mono"/>
                <a:ea typeface="Roboto Mono"/>
                <a:cs typeface="Roboto Mono"/>
                <a:sym typeface="Roboto Mono"/>
              </a:rPr>
              <a:t>])</a:t>
            </a:r>
            <a:endParaRPr sz="4000">
              <a:solidFill>
                <a:srgbClr val="666666"/>
              </a:solidFill>
              <a:latin typeface="Roboto Mono"/>
              <a:ea typeface="Roboto Mono"/>
              <a:cs typeface="Roboto Mono"/>
              <a:sym typeface="Roboto Mono"/>
            </a:endParaRPr>
          </a:p>
          <a:p>
            <a:pPr indent="0" lvl="0" marL="0" rtl="0" algn="l">
              <a:spcBef>
                <a:spcPts val="1000"/>
              </a:spcBef>
              <a:spcAft>
                <a:spcPts val="0"/>
              </a:spcAft>
              <a:buNone/>
            </a:pPr>
            <a:r>
              <a:rPr lang="en-GB" sz="4000">
                <a:solidFill>
                  <a:srgbClr val="666666"/>
                </a:solidFill>
                <a:latin typeface="Roboto Mono"/>
                <a:ea typeface="Roboto Mono"/>
                <a:cs typeface="Roboto Mono"/>
                <a:sym typeface="Roboto Mono"/>
              </a:rPr>
              <a:t>model.compile(optimizer=RMSprop(lr=0.001),</a:t>
            </a:r>
            <a:endParaRPr sz="4000">
              <a:solidFill>
                <a:srgbClr val="666666"/>
              </a:solidFill>
              <a:latin typeface="Roboto Mono"/>
              <a:ea typeface="Roboto Mono"/>
              <a:cs typeface="Roboto Mono"/>
              <a:sym typeface="Roboto Mono"/>
            </a:endParaRPr>
          </a:p>
          <a:p>
            <a:pPr indent="457200" lvl="0" marL="0" rtl="0" algn="l">
              <a:spcBef>
                <a:spcPts val="1000"/>
              </a:spcBef>
              <a:spcAft>
                <a:spcPts val="0"/>
              </a:spcAft>
              <a:buNone/>
            </a:pPr>
            <a:r>
              <a:rPr lang="en-GB" sz="4000">
                <a:solidFill>
                  <a:srgbClr val="666666"/>
                </a:solidFill>
                <a:latin typeface="Roboto Mono"/>
                <a:ea typeface="Roboto Mono"/>
                <a:cs typeface="Roboto Mono"/>
                <a:sym typeface="Roboto Mono"/>
              </a:rPr>
              <a:t>loss=</a:t>
            </a:r>
            <a:r>
              <a:rPr lang="en-GB" sz="4000">
                <a:solidFill>
                  <a:srgbClr val="980000"/>
                </a:solidFill>
                <a:latin typeface="Roboto Mono"/>
                <a:ea typeface="Roboto Mono"/>
                <a:cs typeface="Roboto Mono"/>
                <a:sym typeface="Roboto Mono"/>
              </a:rPr>
              <a:t>’categorical_crossentropy’</a:t>
            </a:r>
            <a:r>
              <a:rPr lang="en-GB" sz="4000">
                <a:solidFill>
                  <a:srgbClr val="666666"/>
                </a:solidFill>
                <a:highlight>
                  <a:srgbClr val="FFFFFE"/>
                </a:highlight>
                <a:latin typeface="Courier New"/>
                <a:ea typeface="Courier New"/>
                <a:cs typeface="Courier New"/>
                <a:sym typeface="Courier New"/>
              </a:rPr>
              <a:t>, </a:t>
            </a:r>
            <a:endParaRPr sz="4000">
              <a:solidFill>
                <a:srgbClr val="666666"/>
              </a:solidFill>
              <a:highlight>
                <a:srgbClr val="FFFFFE"/>
              </a:highlight>
              <a:latin typeface="Courier New"/>
              <a:ea typeface="Courier New"/>
              <a:cs typeface="Courier New"/>
              <a:sym typeface="Courier New"/>
            </a:endParaRPr>
          </a:p>
          <a:p>
            <a:pPr indent="457200" lvl="0" marL="0" rtl="0" algn="l">
              <a:spcBef>
                <a:spcPts val="1000"/>
              </a:spcBef>
              <a:spcAft>
                <a:spcPts val="0"/>
              </a:spcAft>
              <a:buNone/>
            </a:pPr>
            <a:r>
              <a:rPr lang="en-GB" sz="4000">
                <a:solidFill>
                  <a:srgbClr val="666666"/>
                </a:solidFill>
                <a:highlight>
                  <a:srgbClr val="FFFFFE"/>
                </a:highlight>
                <a:latin typeface="Roboto Mono"/>
                <a:ea typeface="Roboto Mono"/>
                <a:cs typeface="Roboto Mono"/>
                <a:sym typeface="Roboto Mono"/>
              </a:rPr>
              <a:t>metrics=['accuracy']</a:t>
            </a:r>
            <a:endParaRPr sz="4000">
              <a:solidFill>
                <a:srgbClr val="666666"/>
              </a:solidFill>
              <a:highlight>
                <a:srgbClr val="FFFFFE"/>
              </a:highlight>
              <a:latin typeface="Roboto Mono"/>
              <a:ea typeface="Roboto Mono"/>
              <a:cs typeface="Roboto Mono"/>
              <a:sym typeface="Roboto Mono"/>
            </a:endParaRPr>
          </a:p>
          <a:p>
            <a:pPr indent="0" lvl="0" marL="0" rtl="0" algn="l">
              <a:spcBef>
                <a:spcPts val="1000"/>
              </a:spcBef>
              <a:spcAft>
                <a:spcPts val="0"/>
              </a:spcAft>
              <a:buNone/>
            </a:pPr>
            <a:r>
              <a:rPr lang="en-GB" sz="4000">
                <a:solidFill>
                  <a:srgbClr val="666666"/>
                </a:solidFill>
                <a:latin typeface="Roboto Mono"/>
                <a:ea typeface="Roboto Mono"/>
                <a:cs typeface="Roboto Mono"/>
                <a:sym typeface="Roboto Mono"/>
              </a:rPr>
              <a:t>)</a:t>
            </a:r>
            <a:endParaRPr sz="4000">
              <a:solidFill>
                <a:srgbClr val="666666"/>
              </a:solidFill>
              <a:latin typeface="Roboto Mono"/>
              <a:ea typeface="Roboto Mono"/>
              <a:cs typeface="Roboto Mono"/>
              <a:sym typeface="Roboto Mono"/>
            </a:endParaRPr>
          </a:p>
          <a:p>
            <a:pPr indent="0" lvl="0" marL="0" rtl="0" algn="l">
              <a:spcBef>
                <a:spcPts val="1000"/>
              </a:spcBef>
              <a:spcAft>
                <a:spcPts val="0"/>
              </a:spcAft>
              <a:buNone/>
            </a:pPr>
            <a:r>
              <a:t/>
            </a:r>
            <a:endParaRPr sz="4000">
              <a:solidFill>
                <a:schemeClr val="dk1"/>
              </a:solidFill>
              <a:latin typeface="Roboto Mono"/>
              <a:ea typeface="Roboto Mono"/>
              <a:cs typeface="Roboto Mono"/>
              <a:sym typeface="Roboto Mono"/>
            </a:endParaRPr>
          </a:p>
          <a:p>
            <a:pPr indent="0" lvl="0" marL="0" rtl="0" algn="l">
              <a:spcBef>
                <a:spcPts val="1000"/>
              </a:spcBef>
              <a:spcAft>
                <a:spcPts val="0"/>
              </a:spcAft>
              <a:buNone/>
            </a:pPr>
            <a:r>
              <a:t/>
            </a:r>
            <a:endParaRPr sz="1000">
              <a:latin typeface="Roboto Mono"/>
              <a:ea typeface="Roboto Mono"/>
              <a:cs typeface="Roboto Mono"/>
              <a:sym typeface="Roboto Mono"/>
            </a:endParaRPr>
          </a:p>
          <a:p>
            <a:pPr indent="0" lvl="0" marL="0" rtl="0" algn="l">
              <a:spcBef>
                <a:spcPts val="1000"/>
              </a:spcBef>
              <a:spcAft>
                <a:spcPts val="0"/>
              </a:spcAft>
              <a:buNone/>
            </a:pPr>
            <a:r>
              <a:t/>
            </a:r>
            <a:endParaRPr sz="1000">
              <a:latin typeface="Roboto Mono"/>
              <a:ea typeface="Roboto Mono"/>
              <a:cs typeface="Roboto Mono"/>
              <a:sym typeface="Roboto Mono"/>
            </a:endParaRPr>
          </a:p>
          <a:p>
            <a:pPr indent="0" lvl="0" marL="0" rtl="0" algn="l">
              <a:spcBef>
                <a:spcPts val="1000"/>
              </a:spcBef>
              <a:spcAft>
                <a:spcPts val="1000"/>
              </a:spcAft>
              <a:buNone/>
            </a:pPr>
            <a:r>
              <a:t/>
            </a:r>
            <a:endParaRPr sz="1000">
              <a:latin typeface="Roboto Mono"/>
              <a:ea typeface="Roboto Mono"/>
              <a:cs typeface="Roboto Mono"/>
              <a:sym typeface="Roboto Mono"/>
            </a:endParaRPr>
          </a:p>
        </p:txBody>
      </p:sp>
      <p:cxnSp>
        <p:nvCxnSpPr>
          <p:cNvPr id="1186" name="Google Shape;1186;p160"/>
          <p:cNvCxnSpPr/>
          <p:nvPr/>
        </p:nvCxnSpPr>
        <p:spPr>
          <a:xfrm flipH="1" rot="10800000">
            <a:off x="3594250" y="3850850"/>
            <a:ext cx="1664400" cy="531300"/>
          </a:xfrm>
          <a:prstGeom prst="straightConnector1">
            <a:avLst/>
          </a:prstGeom>
          <a:noFill/>
          <a:ln cap="flat" cmpd="sng" w="9525">
            <a:solidFill>
              <a:schemeClr val="dk2"/>
            </a:solidFill>
            <a:prstDash val="solid"/>
            <a:round/>
            <a:headEnd len="med" w="med" type="none"/>
            <a:tailEnd len="med" w="med" type="triangle"/>
          </a:ln>
        </p:spPr>
      </p:cxnSp>
      <p:sp>
        <p:nvSpPr>
          <p:cNvPr id="1187" name="Google Shape;1187;p160"/>
          <p:cNvSpPr txBox="1"/>
          <p:nvPr/>
        </p:nvSpPr>
        <p:spPr>
          <a:xfrm>
            <a:off x="5352925" y="3585400"/>
            <a:ext cx="347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Roboto"/>
                <a:ea typeface="Roboto"/>
                <a:cs typeface="Roboto"/>
                <a:sym typeface="Roboto"/>
              </a:rPr>
              <a:t>One-hot encoded label: </a:t>
            </a:r>
            <a:r>
              <a:rPr i="1" lang="en-GB" sz="1000">
                <a:latin typeface="Roboto"/>
                <a:ea typeface="Roboto"/>
                <a:cs typeface="Roboto"/>
                <a:sym typeface="Roboto"/>
              </a:rPr>
              <a:t>CategoricalCrossEntropy</a:t>
            </a:r>
            <a:endParaRPr i="1" sz="1000">
              <a:latin typeface="Roboto"/>
              <a:ea typeface="Roboto"/>
              <a:cs typeface="Roboto"/>
              <a:sym typeface="Roboto"/>
            </a:endParaRPr>
          </a:p>
          <a:p>
            <a:pPr indent="0" lvl="0" marL="0" rtl="0" algn="l">
              <a:spcBef>
                <a:spcPts val="0"/>
              </a:spcBef>
              <a:spcAft>
                <a:spcPts val="0"/>
              </a:spcAft>
              <a:buNone/>
            </a:pPr>
            <a:r>
              <a:rPr b="1" lang="en-GB" sz="1000">
                <a:latin typeface="Roboto"/>
                <a:ea typeface="Roboto"/>
                <a:cs typeface="Roboto"/>
                <a:sym typeface="Roboto"/>
              </a:rPr>
              <a:t>Integer-Encoded Label: </a:t>
            </a:r>
            <a:r>
              <a:rPr lang="en-GB" sz="1000">
                <a:latin typeface="Roboto"/>
                <a:ea typeface="Roboto"/>
                <a:cs typeface="Roboto"/>
                <a:sym typeface="Roboto"/>
              </a:rPr>
              <a:t>SparseCategoricalCrossEntropy</a:t>
            </a:r>
            <a:endParaRPr sz="1000">
              <a:latin typeface="Roboto"/>
              <a:ea typeface="Roboto"/>
              <a:cs typeface="Roboto"/>
              <a:sym typeface="Roboto"/>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6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NLP</a:t>
            </a:r>
            <a:endParaRPr/>
          </a:p>
        </p:txBody>
      </p:sp>
      <p:sp>
        <p:nvSpPr>
          <p:cNvPr id="1193" name="Google Shape;1193;p16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u="sng">
                <a:solidFill>
                  <a:schemeClr val="hlink"/>
                </a:solidFill>
                <a:hlinkClick action="ppaction://hlinksldjump" r:id="rId3"/>
              </a:rPr>
              <a:t>Tokenizer</a:t>
            </a:r>
            <a:endParaRPr/>
          </a:p>
          <a:p>
            <a:pPr indent="-311150" lvl="0" marL="457200" rtl="0" algn="l">
              <a:spcBef>
                <a:spcPts val="0"/>
              </a:spcBef>
              <a:spcAft>
                <a:spcPts val="0"/>
              </a:spcAft>
              <a:buSzPts val="1300"/>
              <a:buChar char="●"/>
            </a:pPr>
            <a:r>
              <a:rPr lang="en-GB" u="sng">
                <a:solidFill>
                  <a:schemeClr val="hlink"/>
                </a:solidFill>
                <a:hlinkClick action="ppaction://hlinksldjump" r:id="rId4"/>
              </a:rPr>
              <a:t>Padding</a:t>
            </a:r>
            <a:endParaRPr/>
          </a:p>
          <a:p>
            <a:pPr indent="-311150" lvl="0" marL="457200" rtl="0" algn="l">
              <a:spcBef>
                <a:spcPts val="0"/>
              </a:spcBef>
              <a:spcAft>
                <a:spcPts val="0"/>
              </a:spcAft>
              <a:buSzPts val="1300"/>
              <a:buChar char="●"/>
            </a:pPr>
            <a:r>
              <a:rPr lang="en-GB" u="sng">
                <a:solidFill>
                  <a:schemeClr val="hlink"/>
                </a:solidFill>
                <a:hlinkClick action="ppaction://hlinksldjump" r:id="rId5"/>
              </a:rPr>
              <a:t>Word Embedding</a:t>
            </a:r>
            <a:endParaRPr/>
          </a:p>
          <a:p>
            <a:pPr indent="-311150" lvl="0" marL="457200" rtl="0" algn="l">
              <a:spcBef>
                <a:spcPts val="0"/>
              </a:spcBef>
              <a:spcAft>
                <a:spcPts val="0"/>
              </a:spcAft>
              <a:buSzPts val="1300"/>
              <a:buChar char="●"/>
            </a:pPr>
            <a:r>
              <a:rPr lang="en-GB" u="sng">
                <a:solidFill>
                  <a:schemeClr val="hlink"/>
                </a:solidFill>
                <a:hlinkClick action="ppaction://hlinksldjump" r:id="rId6"/>
              </a:rPr>
              <a:t>LSTM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WHERE Clause</a:t>
            </a:r>
            <a:endParaRPr/>
          </a:p>
        </p:txBody>
      </p:sp>
      <p:pic>
        <p:nvPicPr>
          <p:cNvPr id="159" name="Google Shape;159;p27"/>
          <p:cNvPicPr preferRelativeResize="0"/>
          <p:nvPr/>
        </p:nvPicPr>
        <p:blipFill>
          <a:blip r:embed="rId3">
            <a:alphaModFix/>
          </a:blip>
          <a:stretch>
            <a:fillRect/>
          </a:stretch>
        </p:blipFill>
        <p:spPr>
          <a:xfrm>
            <a:off x="1052910" y="1466851"/>
            <a:ext cx="6622940" cy="3359999"/>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6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Tokenizer</a:t>
            </a:r>
            <a:endParaRPr/>
          </a:p>
        </p:txBody>
      </p:sp>
      <p:sp>
        <p:nvSpPr>
          <p:cNvPr id="1199" name="Google Shape;1199;p162"/>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Roboto Mono"/>
                <a:ea typeface="Roboto Mono"/>
                <a:cs typeface="Roboto Mono"/>
                <a:sym typeface="Roboto Mono"/>
              </a:rPr>
              <a:t>From tensorflow.keras.preprocessing.text import Tokenizer</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Sentences = [</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‘I love my dog’,</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	‘I love my cat’</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Tokenizer = Tokenizer(num_words = 100, oov_token=’&lt;OOV&gt;’)</a:t>
            </a:r>
            <a:endParaRPr>
              <a:latin typeface="Roboto Mono"/>
              <a:ea typeface="Roboto Mono"/>
              <a:cs typeface="Roboto Mono"/>
              <a:sym typeface="Roboto Mono"/>
            </a:endParaRPr>
          </a:p>
          <a:p>
            <a:pPr indent="0" lvl="0" marL="0" rtl="0" algn="l">
              <a:spcBef>
                <a:spcPts val="1000"/>
              </a:spcBef>
              <a:spcAft>
                <a:spcPts val="0"/>
              </a:spcAft>
              <a:buNone/>
            </a:pPr>
            <a:r>
              <a:rPr lang="en-GB">
                <a:latin typeface="Roboto Mono"/>
                <a:ea typeface="Roboto Mono"/>
                <a:cs typeface="Roboto Mono"/>
                <a:sym typeface="Roboto Mono"/>
              </a:rPr>
              <a:t>tokenizer.fit_on_texts(sentences)</a:t>
            </a:r>
            <a:endParaRPr>
              <a:latin typeface="Roboto Mono"/>
              <a:ea typeface="Roboto Mono"/>
              <a:cs typeface="Roboto Mono"/>
              <a:sym typeface="Roboto Mono"/>
            </a:endParaRPr>
          </a:p>
          <a:p>
            <a:pPr indent="0" lvl="0" marL="0" rtl="0" algn="l">
              <a:spcBef>
                <a:spcPts val="1000"/>
              </a:spcBef>
              <a:spcAft>
                <a:spcPts val="1000"/>
              </a:spcAft>
              <a:buNone/>
            </a:pPr>
            <a:r>
              <a:rPr lang="en-GB">
                <a:latin typeface="Roboto Mono"/>
                <a:ea typeface="Roboto Mono"/>
                <a:cs typeface="Roboto Mono"/>
                <a:sym typeface="Roboto Mono"/>
              </a:rPr>
              <a:t>Word_index = tokenizer.word_index</a:t>
            </a:r>
            <a:endParaRPr>
              <a:latin typeface="Roboto Mono"/>
              <a:ea typeface="Roboto Mono"/>
              <a:cs typeface="Roboto Mono"/>
              <a:sym typeface="Roboto Mono"/>
            </a:endParaRPr>
          </a:p>
        </p:txBody>
      </p:sp>
      <p:cxnSp>
        <p:nvCxnSpPr>
          <p:cNvPr id="1200" name="Google Shape;1200;p162"/>
          <p:cNvCxnSpPr/>
          <p:nvPr/>
        </p:nvCxnSpPr>
        <p:spPr>
          <a:xfrm flipH="1" rot="10800000">
            <a:off x="4895425" y="2910825"/>
            <a:ext cx="940800" cy="470400"/>
          </a:xfrm>
          <a:prstGeom prst="straightConnector1">
            <a:avLst/>
          </a:prstGeom>
          <a:noFill/>
          <a:ln cap="flat" cmpd="sng" w="9525">
            <a:solidFill>
              <a:schemeClr val="dk2"/>
            </a:solidFill>
            <a:prstDash val="solid"/>
            <a:round/>
            <a:headEnd len="med" w="med" type="none"/>
            <a:tailEnd len="med" w="med" type="triangle"/>
          </a:ln>
        </p:spPr>
      </p:cxnSp>
      <p:sp>
        <p:nvSpPr>
          <p:cNvPr id="1201" name="Google Shape;1201;p162"/>
          <p:cNvSpPr txBox="1"/>
          <p:nvPr/>
        </p:nvSpPr>
        <p:spPr>
          <a:xfrm>
            <a:off x="6115600" y="2587375"/>
            <a:ext cx="191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Take the top 100 frequent words and encode them</a:t>
            </a:r>
            <a:endParaRPr>
              <a:latin typeface="Roboto"/>
              <a:ea typeface="Roboto"/>
              <a:cs typeface="Roboto"/>
              <a:sym typeface="Roboto"/>
            </a:endParaRPr>
          </a:p>
        </p:txBody>
      </p:sp>
      <p:cxnSp>
        <p:nvCxnSpPr>
          <p:cNvPr id="1202" name="Google Shape;1202;p162"/>
          <p:cNvCxnSpPr/>
          <p:nvPr/>
        </p:nvCxnSpPr>
        <p:spPr>
          <a:xfrm>
            <a:off x="4601400" y="4322075"/>
            <a:ext cx="1029000" cy="0"/>
          </a:xfrm>
          <a:prstGeom prst="straightConnector1">
            <a:avLst/>
          </a:prstGeom>
          <a:noFill/>
          <a:ln cap="flat" cmpd="sng" w="9525">
            <a:solidFill>
              <a:schemeClr val="dk2"/>
            </a:solidFill>
            <a:prstDash val="solid"/>
            <a:round/>
            <a:headEnd len="med" w="med" type="none"/>
            <a:tailEnd len="med" w="med" type="triangle"/>
          </a:ln>
        </p:spPr>
      </p:cxnSp>
      <p:sp>
        <p:nvSpPr>
          <p:cNvPr id="1203" name="Google Shape;1203;p162"/>
          <p:cNvSpPr txBox="1"/>
          <p:nvPr/>
        </p:nvSpPr>
        <p:spPr>
          <a:xfrm>
            <a:off x="5792175" y="4204475"/>
            <a:ext cx="191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Key-value pairs where key is the word and value is the token</a:t>
            </a:r>
            <a:endParaRPr>
              <a:latin typeface="Roboto"/>
              <a:ea typeface="Roboto"/>
              <a:cs typeface="Roboto"/>
              <a:sym typeface="Roboto"/>
            </a:endParaRPr>
          </a:p>
        </p:txBody>
      </p:sp>
      <p:cxnSp>
        <p:nvCxnSpPr>
          <p:cNvPr id="1204" name="Google Shape;1204;p162"/>
          <p:cNvCxnSpPr/>
          <p:nvPr/>
        </p:nvCxnSpPr>
        <p:spPr>
          <a:xfrm>
            <a:off x="6688950" y="3719350"/>
            <a:ext cx="617400" cy="191100"/>
          </a:xfrm>
          <a:prstGeom prst="straightConnector1">
            <a:avLst/>
          </a:prstGeom>
          <a:noFill/>
          <a:ln cap="flat" cmpd="sng" w="9525">
            <a:solidFill>
              <a:schemeClr val="dk2"/>
            </a:solidFill>
            <a:prstDash val="solid"/>
            <a:round/>
            <a:headEnd len="med" w="med" type="none"/>
            <a:tailEnd len="med" w="med" type="triangle"/>
          </a:ln>
        </p:spPr>
      </p:cxnSp>
      <p:sp>
        <p:nvSpPr>
          <p:cNvPr id="1205" name="Google Shape;1205;p162"/>
          <p:cNvSpPr txBox="1"/>
          <p:nvPr/>
        </p:nvSpPr>
        <p:spPr>
          <a:xfrm>
            <a:off x="7541625" y="3381225"/>
            <a:ext cx="1675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If the word is not in the vocabulary it is replaced with this token</a:t>
            </a:r>
            <a:endParaRPr>
              <a:latin typeface="Roboto"/>
              <a:ea typeface="Roboto"/>
              <a:cs typeface="Roboto"/>
              <a:sym typeface="Robo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6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Padding</a:t>
            </a:r>
            <a:endParaRPr/>
          </a:p>
        </p:txBody>
      </p:sp>
      <p:sp>
        <p:nvSpPr>
          <p:cNvPr id="1211" name="Google Shape;1211;p163"/>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latin typeface="Roboto Mono"/>
                <a:ea typeface="Roboto Mono"/>
                <a:cs typeface="Roboto Mono"/>
                <a:sym typeface="Roboto Mono"/>
              </a:rPr>
              <a:t>From tensorflow.keras.preprocessing.sequence import pad_sequences</a:t>
            </a:r>
            <a:endParaRPr sz="1300">
              <a:latin typeface="Roboto Mono"/>
              <a:ea typeface="Roboto Mono"/>
              <a:cs typeface="Roboto Mono"/>
              <a:sym typeface="Roboto Mono"/>
            </a:endParaRPr>
          </a:p>
          <a:p>
            <a:pPr indent="0" lvl="0" marL="0" rtl="0" algn="l">
              <a:spcBef>
                <a:spcPts val="1000"/>
              </a:spcBef>
              <a:spcAft>
                <a:spcPts val="0"/>
              </a:spcAft>
              <a:buNone/>
            </a:pPr>
            <a:r>
              <a:t/>
            </a:r>
            <a:endParaRPr sz="1300">
              <a:latin typeface="Roboto Mono"/>
              <a:ea typeface="Roboto Mono"/>
              <a:cs typeface="Roboto Mono"/>
              <a:sym typeface="Roboto Mono"/>
            </a:endParaRPr>
          </a:p>
          <a:p>
            <a:pPr indent="0" lvl="0" marL="0" rtl="0" algn="l">
              <a:spcBef>
                <a:spcPts val="1000"/>
              </a:spcBef>
              <a:spcAft>
                <a:spcPts val="0"/>
              </a:spcAft>
              <a:buNone/>
            </a:pPr>
            <a:r>
              <a:rPr lang="en-GB" sz="1300">
                <a:latin typeface="Roboto Mono"/>
                <a:ea typeface="Roboto Mono"/>
                <a:cs typeface="Roboto Mono"/>
                <a:sym typeface="Roboto Mono"/>
              </a:rPr>
              <a:t>tokenizer = Tokenizer(...)</a:t>
            </a:r>
            <a:endParaRPr sz="1300">
              <a:latin typeface="Roboto Mono"/>
              <a:ea typeface="Roboto Mono"/>
              <a:cs typeface="Roboto Mono"/>
              <a:sym typeface="Roboto Mono"/>
            </a:endParaRPr>
          </a:p>
          <a:p>
            <a:pPr indent="0" lvl="0" marL="0" rtl="0" algn="l">
              <a:spcBef>
                <a:spcPts val="1000"/>
              </a:spcBef>
              <a:spcAft>
                <a:spcPts val="0"/>
              </a:spcAft>
              <a:buNone/>
            </a:pPr>
            <a:r>
              <a:rPr lang="en-GB" sz="1300">
                <a:latin typeface="Roboto Mono"/>
                <a:ea typeface="Roboto Mono"/>
                <a:cs typeface="Roboto Mono"/>
                <a:sym typeface="Roboto Mono"/>
              </a:rPr>
              <a:t>tokenizer.fit_on_text(sentences)</a:t>
            </a:r>
            <a:endParaRPr sz="1300">
              <a:latin typeface="Roboto Mono"/>
              <a:ea typeface="Roboto Mono"/>
              <a:cs typeface="Roboto Mono"/>
              <a:sym typeface="Roboto Mono"/>
            </a:endParaRPr>
          </a:p>
          <a:p>
            <a:pPr indent="0" lvl="0" marL="0" rtl="0" algn="l">
              <a:spcBef>
                <a:spcPts val="1000"/>
              </a:spcBef>
              <a:spcAft>
                <a:spcPts val="0"/>
              </a:spcAft>
              <a:buNone/>
            </a:pPr>
            <a:r>
              <a:rPr lang="en-GB" sz="1300">
                <a:latin typeface="Roboto Mono"/>
                <a:ea typeface="Roboto Mono"/>
                <a:cs typeface="Roboto Mono"/>
                <a:sym typeface="Roboto Mono"/>
              </a:rPr>
              <a:t>Sequences = tokenizer.texts_to_sequences(sentences)</a:t>
            </a:r>
            <a:endParaRPr sz="1300">
              <a:latin typeface="Roboto Mono"/>
              <a:ea typeface="Roboto Mono"/>
              <a:cs typeface="Roboto Mono"/>
              <a:sym typeface="Roboto Mono"/>
            </a:endParaRPr>
          </a:p>
          <a:p>
            <a:pPr indent="0" lvl="0" marL="0" rtl="0" algn="l">
              <a:spcBef>
                <a:spcPts val="1000"/>
              </a:spcBef>
              <a:spcAft>
                <a:spcPts val="1000"/>
              </a:spcAft>
              <a:buNone/>
            </a:pPr>
            <a:r>
              <a:rPr lang="en-GB" sz="1300">
                <a:latin typeface="Roboto Mono"/>
                <a:ea typeface="Roboto Mono"/>
                <a:cs typeface="Roboto Mono"/>
                <a:sym typeface="Roboto Mono"/>
              </a:rPr>
              <a:t>Padded = pad_sequences(sequences, padding=’post’,truncating=’post’,  maxlen=5)</a:t>
            </a:r>
            <a:endParaRPr sz="1300">
              <a:latin typeface="Roboto Mono"/>
              <a:ea typeface="Roboto Mono"/>
              <a:cs typeface="Roboto Mono"/>
              <a:sym typeface="Roboto Mono"/>
            </a:endParaRPr>
          </a:p>
        </p:txBody>
      </p:sp>
      <p:cxnSp>
        <p:nvCxnSpPr>
          <p:cNvPr id="1212" name="Google Shape;1212;p163"/>
          <p:cNvCxnSpPr/>
          <p:nvPr/>
        </p:nvCxnSpPr>
        <p:spPr>
          <a:xfrm>
            <a:off x="4378400" y="3469950"/>
            <a:ext cx="610500" cy="759600"/>
          </a:xfrm>
          <a:prstGeom prst="straightConnector1">
            <a:avLst/>
          </a:prstGeom>
          <a:noFill/>
          <a:ln cap="flat" cmpd="sng" w="9525">
            <a:solidFill>
              <a:schemeClr val="dk2"/>
            </a:solidFill>
            <a:prstDash val="solid"/>
            <a:round/>
            <a:headEnd len="med" w="med" type="none"/>
            <a:tailEnd len="med" w="med" type="triangle"/>
          </a:ln>
        </p:spPr>
      </p:cxnSp>
      <p:sp>
        <p:nvSpPr>
          <p:cNvPr id="1213" name="Google Shape;1213;p163"/>
          <p:cNvSpPr txBox="1"/>
          <p:nvPr/>
        </p:nvSpPr>
        <p:spPr>
          <a:xfrm>
            <a:off x="5167550" y="4260750"/>
            <a:ext cx="131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Padding after text</a:t>
            </a:r>
            <a:endParaRPr>
              <a:latin typeface="Roboto"/>
              <a:ea typeface="Roboto"/>
              <a:cs typeface="Roboto"/>
              <a:sym typeface="Roboto"/>
            </a:endParaRPr>
          </a:p>
        </p:txBody>
      </p:sp>
      <p:cxnSp>
        <p:nvCxnSpPr>
          <p:cNvPr id="1214" name="Google Shape;1214;p163"/>
          <p:cNvCxnSpPr/>
          <p:nvPr/>
        </p:nvCxnSpPr>
        <p:spPr>
          <a:xfrm flipH="1" rot="10800000">
            <a:off x="5808050" y="2603500"/>
            <a:ext cx="670200" cy="417000"/>
          </a:xfrm>
          <a:prstGeom prst="straightConnector1">
            <a:avLst/>
          </a:prstGeom>
          <a:noFill/>
          <a:ln cap="flat" cmpd="sng" w="9525">
            <a:solidFill>
              <a:schemeClr val="dk2"/>
            </a:solidFill>
            <a:prstDash val="solid"/>
            <a:round/>
            <a:headEnd len="med" w="med" type="none"/>
            <a:tailEnd len="med" w="med" type="triangle"/>
          </a:ln>
        </p:spPr>
      </p:cxnSp>
      <p:sp>
        <p:nvSpPr>
          <p:cNvPr id="1215" name="Google Shape;1215;p163"/>
          <p:cNvSpPr txBox="1"/>
          <p:nvPr/>
        </p:nvSpPr>
        <p:spPr>
          <a:xfrm>
            <a:off x="7010375" y="4152900"/>
            <a:ext cx="168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Set max width of the matrix of the sequences</a:t>
            </a:r>
            <a:endParaRPr>
              <a:latin typeface="Roboto"/>
              <a:ea typeface="Roboto"/>
              <a:cs typeface="Roboto"/>
              <a:sym typeface="Roboto"/>
            </a:endParaRPr>
          </a:p>
        </p:txBody>
      </p:sp>
      <p:cxnSp>
        <p:nvCxnSpPr>
          <p:cNvPr id="1216" name="Google Shape;1216;p163"/>
          <p:cNvCxnSpPr>
            <a:endCxn id="1215" idx="0"/>
          </p:cNvCxnSpPr>
          <p:nvPr/>
        </p:nvCxnSpPr>
        <p:spPr>
          <a:xfrm>
            <a:off x="7535525" y="3469800"/>
            <a:ext cx="316200" cy="683100"/>
          </a:xfrm>
          <a:prstGeom prst="straightConnector1">
            <a:avLst/>
          </a:prstGeom>
          <a:noFill/>
          <a:ln cap="flat" cmpd="sng" w="9525">
            <a:solidFill>
              <a:schemeClr val="dk2"/>
            </a:solidFill>
            <a:prstDash val="solid"/>
            <a:round/>
            <a:headEnd len="med" w="med" type="none"/>
            <a:tailEnd len="med" w="med" type="triangle"/>
          </a:ln>
        </p:spPr>
      </p:cxnSp>
      <p:sp>
        <p:nvSpPr>
          <p:cNvPr id="1217" name="Google Shape;1217;p163"/>
          <p:cNvSpPr txBox="1"/>
          <p:nvPr/>
        </p:nvSpPr>
        <p:spPr>
          <a:xfrm>
            <a:off x="6478250" y="2189200"/>
            <a:ext cx="192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Truncate text at the end if not fit the maxlen</a:t>
            </a:r>
            <a:endParaRPr>
              <a:latin typeface="Roboto"/>
              <a:ea typeface="Roboto"/>
              <a:cs typeface="Roboto"/>
              <a:sym typeface="Roboto"/>
            </a:endParaRPr>
          </a:p>
        </p:txBody>
      </p:sp>
      <p:sp>
        <p:nvSpPr>
          <p:cNvPr id="1218" name="Google Shape;1218;p163"/>
          <p:cNvSpPr txBox="1"/>
          <p:nvPr/>
        </p:nvSpPr>
        <p:spPr>
          <a:xfrm>
            <a:off x="120925" y="4047075"/>
            <a:ext cx="402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Mono"/>
                <a:ea typeface="Roboto Mono"/>
                <a:cs typeface="Roboto Mono"/>
                <a:sym typeface="Roboto Mono"/>
              </a:rPr>
              <a:t>Labels = tf.keras.utils.to_categorical(labels, num_classes=total_words)</a:t>
            </a:r>
            <a:endParaRPr>
              <a:latin typeface="Roboto Mono"/>
              <a:ea typeface="Roboto Mono"/>
              <a:cs typeface="Roboto Mono"/>
              <a:sym typeface="Roboto Mono"/>
            </a:endParaRPr>
          </a:p>
        </p:txBody>
      </p:sp>
      <p:cxnSp>
        <p:nvCxnSpPr>
          <p:cNvPr id="1219" name="Google Shape;1219;p163"/>
          <p:cNvCxnSpPr>
            <a:stCxn id="1218" idx="3"/>
          </p:cNvCxnSpPr>
          <p:nvPr/>
        </p:nvCxnSpPr>
        <p:spPr>
          <a:xfrm>
            <a:off x="4143925" y="4462725"/>
            <a:ext cx="572400" cy="390600"/>
          </a:xfrm>
          <a:prstGeom prst="straightConnector1">
            <a:avLst/>
          </a:prstGeom>
          <a:noFill/>
          <a:ln cap="flat" cmpd="sng" w="9525">
            <a:solidFill>
              <a:schemeClr val="dk2"/>
            </a:solidFill>
            <a:prstDash val="solid"/>
            <a:round/>
            <a:headEnd len="med" w="med" type="none"/>
            <a:tailEnd len="med" w="med" type="triangle"/>
          </a:ln>
        </p:spPr>
      </p:cxnSp>
      <p:sp>
        <p:nvSpPr>
          <p:cNvPr id="1220" name="Google Shape;1220;p163"/>
          <p:cNvSpPr txBox="1"/>
          <p:nvPr/>
        </p:nvSpPr>
        <p:spPr>
          <a:xfrm>
            <a:off x="4764600" y="4829075"/>
            <a:ext cx="19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One hot encoding</a:t>
            </a:r>
            <a:endParaRPr>
              <a:latin typeface="Roboto"/>
              <a:ea typeface="Roboto"/>
              <a:cs typeface="Roboto"/>
              <a:sym typeface="Robot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6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Word Embeddings</a:t>
            </a:r>
            <a:endParaRPr/>
          </a:p>
        </p:txBody>
      </p:sp>
      <p:sp>
        <p:nvSpPr>
          <p:cNvPr id="1226" name="Google Shape;1226;p164"/>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Through word embeddings it is possible to assign token to each word in a clever manner. Words that are semantically similar words are likely to have similar tokens (vectors).</a:t>
            </a:r>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Model = tf.keras.Sequential([</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	keras.layers.</a:t>
            </a:r>
            <a:r>
              <a:rPr lang="en-GB" sz="1400">
                <a:solidFill>
                  <a:srgbClr val="A31515"/>
                </a:solidFill>
                <a:latin typeface="Roboto Mono"/>
                <a:ea typeface="Roboto Mono"/>
                <a:cs typeface="Roboto Mono"/>
                <a:sym typeface="Roboto Mono"/>
              </a:rPr>
              <a:t>Embedding</a:t>
            </a:r>
            <a:r>
              <a:rPr lang="en-GB" sz="1400">
                <a:latin typeface="Roboto Mono"/>
                <a:ea typeface="Roboto Mono"/>
                <a:cs typeface="Roboto Mono"/>
                <a:sym typeface="Roboto Mono"/>
              </a:rPr>
              <a:t>(vocab_size, embedding_dim, input_length=maxsize),</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	keras.layers.Flatten(),</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	keras.layers.Dense(128, activation=’relu’),</a:t>
            </a:r>
            <a:endParaRPr sz="1400">
              <a:latin typeface="Roboto Mono"/>
              <a:ea typeface="Roboto Mono"/>
              <a:cs typeface="Roboto Mono"/>
              <a:sym typeface="Roboto Mono"/>
            </a:endParaRPr>
          </a:p>
          <a:p>
            <a:pPr indent="457200" lvl="0" marL="0" rtl="0" algn="l">
              <a:lnSpc>
                <a:spcPct val="80000"/>
              </a:lnSpc>
              <a:spcBef>
                <a:spcPts val="1000"/>
              </a:spcBef>
              <a:spcAft>
                <a:spcPts val="0"/>
              </a:spcAft>
              <a:buNone/>
            </a:pPr>
            <a:r>
              <a:rPr lang="en-GB" sz="1400">
                <a:latin typeface="Roboto Mono"/>
                <a:ea typeface="Roboto Mono"/>
                <a:cs typeface="Roboto Mono"/>
                <a:sym typeface="Roboto Mono"/>
              </a:rPr>
              <a:t>keras.layers.Dense(1, activation=’sigmoid’),</a:t>
            </a:r>
            <a:endParaRPr sz="1400">
              <a:latin typeface="Roboto Mono"/>
              <a:ea typeface="Roboto Mono"/>
              <a:cs typeface="Roboto Mono"/>
              <a:sym typeface="Roboto Mono"/>
            </a:endParaRPr>
          </a:p>
          <a:p>
            <a:pPr indent="0" lvl="0" marL="0" rtl="0" algn="l">
              <a:lnSpc>
                <a:spcPct val="80000"/>
              </a:lnSpc>
              <a:spcBef>
                <a:spcPts val="1000"/>
              </a:spcBef>
              <a:spcAft>
                <a:spcPts val="0"/>
              </a:spcAft>
              <a:buNone/>
            </a:pPr>
            <a:r>
              <a:rPr lang="en-GB" sz="1400">
                <a:latin typeface="Roboto Mono"/>
                <a:ea typeface="Roboto Mono"/>
                <a:cs typeface="Roboto Mono"/>
                <a:sym typeface="Roboto Mono"/>
              </a:rPr>
              <a:t>])</a:t>
            </a:r>
            <a:endParaRPr/>
          </a:p>
          <a:p>
            <a:pPr indent="0" lvl="0" marL="0" rtl="0" algn="l">
              <a:spcBef>
                <a:spcPts val="1000"/>
              </a:spcBef>
              <a:spcAft>
                <a:spcPts val="1000"/>
              </a:spcAft>
              <a:buNone/>
            </a:pPr>
            <a:r>
              <a:rPr lang="en-GB"/>
              <a:t> </a:t>
            </a:r>
            <a:endParaRPr/>
          </a:p>
        </p:txBody>
      </p:sp>
      <p:cxnSp>
        <p:nvCxnSpPr>
          <p:cNvPr id="1227" name="Google Shape;1227;p164"/>
          <p:cNvCxnSpPr/>
          <p:nvPr/>
        </p:nvCxnSpPr>
        <p:spPr>
          <a:xfrm>
            <a:off x="5675925" y="2738125"/>
            <a:ext cx="551400" cy="275700"/>
          </a:xfrm>
          <a:prstGeom prst="straightConnector1">
            <a:avLst/>
          </a:prstGeom>
          <a:noFill/>
          <a:ln cap="flat" cmpd="sng" w="9525">
            <a:solidFill>
              <a:schemeClr val="dk2"/>
            </a:solidFill>
            <a:prstDash val="solid"/>
            <a:round/>
            <a:headEnd len="med" w="med" type="none"/>
            <a:tailEnd len="med" w="med" type="triangle"/>
          </a:ln>
        </p:spPr>
      </p:cxnSp>
      <p:sp>
        <p:nvSpPr>
          <p:cNvPr id="1228" name="Google Shape;1228;p164"/>
          <p:cNvSpPr txBox="1"/>
          <p:nvPr/>
        </p:nvSpPr>
        <p:spPr>
          <a:xfrm>
            <a:off x="6398475" y="2994825"/>
            <a:ext cx="211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Dimension of the array which decode the word</a:t>
            </a:r>
            <a:endParaRPr>
              <a:latin typeface="Roboto"/>
              <a:ea typeface="Roboto"/>
              <a:cs typeface="Roboto"/>
              <a:sym typeface="Roboto"/>
            </a:endParaRPr>
          </a:p>
        </p:txBody>
      </p:sp>
      <p:sp>
        <p:nvSpPr>
          <p:cNvPr id="1229" name="Google Shape;1229;p164"/>
          <p:cNvSpPr txBox="1"/>
          <p:nvPr/>
        </p:nvSpPr>
        <p:spPr>
          <a:xfrm>
            <a:off x="656000" y="4031125"/>
            <a:ext cx="2338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First we </a:t>
            </a:r>
            <a:r>
              <a:rPr lang="en-GB">
                <a:latin typeface="Roboto"/>
                <a:ea typeface="Roboto"/>
                <a:cs typeface="Roboto"/>
                <a:sym typeface="Roboto"/>
              </a:rPr>
              <a:t>tokenize and pad</a:t>
            </a:r>
            <a:r>
              <a:rPr lang="en-GB">
                <a:latin typeface="Roboto"/>
                <a:ea typeface="Roboto"/>
                <a:cs typeface="Roboto"/>
                <a:sym typeface="Roboto"/>
              </a:rPr>
              <a:t> the sentence, then we give them to the </a:t>
            </a:r>
            <a:r>
              <a:rPr lang="en-GB">
                <a:latin typeface="Roboto"/>
                <a:ea typeface="Roboto"/>
                <a:cs typeface="Roboto"/>
                <a:sym typeface="Roboto"/>
              </a:rPr>
              <a:t>embedding</a:t>
            </a:r>
            <a:r>
              <a:rPr lang="en-GB">
                <a:latin typeface="Roboto"/>
                <a:ea typeface="Roboto"/>
                <a:cs typeface="Roboto"/>
                <a:sym typeface="Roboto"/>
              </a:rPr>
              <a:t> layers</a:t>
            </a:r>
            <a:endParaRPr>
              <a:latin typeface="Roboto"/>
              <a:ea typeface="Roboto"/>
              <a:cs typeface="Roboto"/>
              <a:sym typeface="Roboto"/>
            </a:endParaRPr>
          </a:p>
        </p:txBody>
      </p:sp>
      <p:cxnSp>
        <p:nvCxnSpPr>
          <p:cNvPr id="1230" name="Google Shape;1230;p164"/>
          <p:cNvCxnSpPr/>
          <p:nvPr/>
        </p:nvCxnSpPr>
        <p:spPr>
          <a:xfrm>
            <a:off x="3223000" y="4525525"/>
            <a:ext cx="456300" cy="0"/>
          </a:xfrm>
          <a:prstGeom prst="straightConnector1">
            <a:avLst/>
          </a:prstGeom>
          <a:noFill/>
          <a:ln cap="flat" cmpd="sng" w="9525">
            <a:solidFill>
              <a:schemeClr val="dk2"/>
            </a:solidFill>
            <a:prstDash val="solid"/>
            <a:round/>
            <a:headEnd len="med" w="med" type="none"/>
            <a:tailEnd len="med" w="med" type="triangle"/>
          </a:ln>
        </p:spPr>
      </p:cxnSp>
      <p:sp>
        <p:nvSpPr>
          <p:cNvPr id="1231" name="Google Shape;1231;p164"/>
          <p:cNvSpPr txBox="1"/>
          <p:nvPr/>
        </p:nvSpPr>
        <p:spPr>
          <a:xfrm>
            <a:off x="3955075" y="4325875"/>
            <a:ext cx="44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(N, Vocab_size) -&gt; (N, vocab_size, embedding_dim)</a:t>
            </a:r>
            <a:endParaRPr>
              <a:latin typeface="Roboto"/>
              <a:ea typeface="Roboto"/>
              <a:cs typeface="Roboto"/>
              <a:sym typeface="Robo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6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LSTM</a:t>
            </a:r>
            <a:endParaRPr/>
          </a:p>
        </p:txBody>
      </p:sp>
      <p:sp>
        <p:nvSpPr>
          <p:cNvPr id="1237" name="Google Shape;1237;p165"/>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latin typeface="Roboto Mono"/>
                <a:ea typeface="Roboto Mono"/>
                <a:cs typeface="Roboto Mono"/>
                <a:sym typeface="Roboto Mono"/>
              </a:rPr>
              <a:t>Model = tf.keras.Sequential([</a:t>
            </a:r>
            <a:endParaRPr sz="1200">
              <a:latin typeface="Roboto Mono"/>
              <a:ea typeface="Roboto Mono"/>
              <a:cs typeface="Roboto Mono"/>
              <a:sym typeface="Roboto Mono"/>
            </a:endParaRPr>
          </a:p>
          <a:p>
            <a:pPr indent="0" lvl="0" marL="0" rtl="0" algn="l">
              <a:spcBef>
                <a:spcPts val="1000"/>
              </a:spcBef>
              <a:spcAft>
                <a:spcPts val="0"/>
              </a:spcAft>
              <a:buNone/>
            </a:pPr>
            <a:r>
              <a:rPr lang="en-GB" sz="1200">
                <a:latin typeface="Roboto Mono"/>
                <a:ea typeface="Roboto Mono"/>
                <a:cs typeface="Roboto Mono"/>
                <a:sym typeface="Roboto Mono"/>
              </a:rPr>
              <a:t>	tf.keras.layers.Embedding(tokenizer.vocab_size, 64),</a:t>
            </a:r>
            <a:endParaRPr sz="1200">
              <a:latin typeface="Roboto Mono"/>
              <a:ea typeface="Roboto Mono"/>
              <a:cs typeface="Roboto Mono"/>
              <a:sym typeface="Roboto Mono"/>
            </a:endParaRPr>
          </a:p>
          <a:p>
            <a:pPr indent="457200" lvl="0" marL="0" rtl="0" algn="l">
              <a:spcBef>
                <a:spcPts val="1000"/>
              </a:spcBef>
              <a:spcAft>
                <a:spcPts val="0"/>
              </a:spcAft>
              <a:buNone/>
            </a:pPr>
            <a:r>
              <a:rPr lang="en-GB" sz="1200">
                <a:latin typeface="Roboto Mono"/>
                <a:ea typeface="Roboto Mono"/>
                <a:cs typeface="Roboto Mono"/>
                <a:sym typeface="Roboto Mono"/>
              </a:rPr>
              <a:t>tf.keras.layers.</a:t>
            </a:r>
            <a:r>
              <a:rPr lang="en-GB" sz="1200">
                <a:solidFill>
                  <a:srgbClr val="980000"/>
                </a:solidFill>
                <a:latin typeface="Roboto Mono"/>
                <a:ea typeface="Roboto Mono"/>
                <a:cs typeface="Roboto Mono"/>
                <a:sym typeface="Roboto Mono"/>
              </a:rPr>
              <a:t>Bidirectional</a:t>
            </a:r>
            <a:r>
              <a:rPr lang="en-GB" sz="1200">
                <a:latin typeface="Roboto Mono"/>
                <a:ea typeface="Roboto Mono"/>
                <a:cs typeface="Roboto Mono"/>
                <a:sym typeface="Roboto Mono"/>
              </a:rPr>
              <a:t>(tf.keras.layers.</a:t>
            </a:r>
            <a:r>
              <a:rPr lang="en-GB" sz="1200">
                <a:solidFill>
                  <a:srgbClr val="980000"/>
                </a:solidFill>
                <a:latin typeface="Roboto Mono"/>
                <a:ea typeface="Roboto Mono"/>
                <a:cs typeface="Roboto Mono"/>
                <a:sym typeface="Roboto Mono"/>
              </a:rPr>
              <a:t>LSTM</a:t>
            </a:r>
            <a:r>
              <a:rPr lang="en-GB" sz="1200">
                <a:latin typeface="Roboto Mono"/>
                <a:ea typeface="Roboto Mono"/>
                <a:cs typeface="Roboto Mono"/>
                <a:sym typeface="Roboto Mono"/>
              </a:rPr>
              <a:t>(64), return_sequences=True),</a:t>
            </a:r>
            <a:endParaRPr sz="1200">
              <a:latin typeface="Roboto Mono"/>
              <a:ea typeface="Roboto Mono"/>
              <a:cs typeface="Roboto Mono"/>
              <a:sym typeface="Roboto Mono"/>
            </a:endParaRPr>
          </a:p>
          <a:p>
            <a:pPr indent="457200" lvl="0" marL="0" rtl="0" algn="l">
              <a:spcBef>
                <a:spcPts val="1000"/>
              </a:spcBef>
              <a:spcAft>
                <a:spcPts val="0"/>
              </a:spcAft>
              <a:buNone/>
            </a:pPr>
            <a:r>
              <a:rPr lang="en-GB" sz="1200">
                <a:latin typeface="Roboto Mono"/>
                <a:ea typeface="Roboto Mono"/>
                <a:cs typeface="Roboto Mono"/>
                <a:sym typeface="Roboto Mono"/>
              </a:rPr>
              <a:t>tf.keras.layers.</a:t>
            </a:r>
            <a:r>
              <a:rPr lang="en-GB" sz="1200">
                <a:solidFill>
                  <a:srgbClr val="980000"/>
                </a:solidFill>
                <a:latin typeface="Roboto Mono"/>
                <a:ea typeface="Roboto Mono"/>
                <a:cs typeface="Roboto Mono"/>
                <a:sym typeface="Roboto Mono"/>
              </a:rPr>
              <a:t>Bidirectional</a:t>
            </a:r>
            <a:r>
              <a:rPr lang="en-GB" sz="1200">
                <a:latin typeface="Roboto Mono"/>
                <a:ea typeface="Roboto Mono"/>
                <a:cs typeface="Roboto Mono"/>
                <a:sym typeface="Roboto Mono"/>
              </a:rPr>
              <a:t>(tf.keras.layers.</a:t>
            </a:r>
            <a:r>
              <a:rPr lang="en-GB" sz="1200">
                <a:solidFill>
                  <a:srgbClr val="980000"/>
                </a:solidFill>
                <a:latin typeface="Roboto Mono"/>
                <a:ea typeface="Roboto Mono"/>
                <a:cs typeface="Roboto Mono"/>
                <a:sym typeface="Roboto Mono"/>
              </a:rPr>
              <a:t>LSTM</a:t>
            </a:r>
            <a:r>
              <a:rPr lang="en-GB" sz="1200">
                <a:latin typeface="Roboto Mono"/>
                <a:ea typeface="Roboto Mono"/>
                <a:cs typeface="Roboto Mono"/>
                <a:sym typeface="Roboto Mono"/>
              </a:rPr>
              <a:t>(32)),</a:t>
            </a:r>
            <a:endParaRPr sz="1200">
              <a:latin typeface="Roboto Mono"/>
              <a:ea typeface="Roboto Mono"/>
              <a:cs typeface="Roboto Mono"/>
              <a:sym typeface="Roboto Mono"/>
            </a:endParaRPr>
          </a:p>
          <a:p>
            <a:pPr indent="457200" lvl="0" marL="0" rtl="0" algn="l">
              <a:spcBef>
                <a:spcPts val="1000"/>
              </a:spcBef>
              <a:spcAft>
                <a:spcPts val="0"/>
              </a:spcAft>
              <a:buNone/>
            </a:pPr>
            <a:r>
              <a:rPr lang="en-GB" sz="1200">
                <a:latin typeface="Roboto Mono"/>
                <a:ea typeface="Roboto Mono"/>
                <a:cs typeface="Roboto Mono"/>
                <a:sym typeface="Roboto Mono"/>
              </a:rPr>
              <a:t>tf.keras.layers.Dense(64, activation=’relu’),</a:t>
            </a:r>
            <a:endParaRPr sz="1200">
              <a:latin typeface="Roboto Mono"/>
              <a:ea typeface="Roboto Mono"/>
              <a:cs typeface="Roboto Mono"/>
              <a:sym typeface="Roboto Mono"/>
            </a:endParaRPr>
          </a:p>
          <a:p>
            <a:pPr indent="457200" lvl="0" marL="0" rtl="0" algn="l">
              <a:spcBef>
                <a:spcPts val="1000"/>
              </a:spcBef>
              <a:spcAft>
                <a:spcPts val="0"/>
              </a:spcAft>
              <a:buNone/>
            </a:pPr>
            <a:r>
              <a:rPr lang="en-GB" sz="1200">
                <a:latin typeface="Roboto Mono"/>
                <a:ea typeface="Roboto Mono"/>
                <a:cs typeface="Roboto Mono"/>
                <a:sym typeface="Roboto Mono"/>
              </a:rPr>
              <a:t>tf.keras.layers.Dense(1, activation=’sigmoid’) </a:t>
            </a:r>
            <a:endParaRPr sz="1200">
              <a:latin typeface="Roboto Mono"/>
              <a:ea typeface="Roboto Mono"/>
              <a:cs typeface="Roboto Mono"/>
              <a:sym typeface="Roboto Mono"/>
            </a:endParaRPr>
          </a:p>
          <a:p>
            <a:pPr indent="0" lvl="0" marL="0" rtl="0" algn="l">
              <a:spcBef>
                <a:spcPts val="1000"/>
              </a:spcBef>
              <a:spcAft>
                <a:spcPts val="1000"/>
              </a:spcAft>
              <a:buNone/>
            </a:pPr>
            <a:r>
              <a:rPr lang="en-GB" sz="1200">
                <a:latin typeface="Roboto Mono"/>
                <a:ea typeface="Roboto Mono"/>
                <a:cs typeface="Roboto Mono"/>
                <a:sym typeface="Roboto Mono"/>
              </a:rPr>
              <a:t>])</a:t>
            </a:r>
            <a:endParaRPr sz="1200">
              <a:latin typeface="Roboto Mono"/>
              <a:ea typeface="Roboto Mono"/>
              <a:cs typeface="Roboto Mono"/>
              <a:sym typeface="Roboto Mono"/>
            </a:endParaRPr>
          </a:p>
        </p:txBody>
      </p:sp>
      <p:cxnSp>
        <p:nvCxnSpPr>
          <p:cNvPr id="1238" name="Google Shape;1238;p165"/>
          <p:cNvCxnSpPr/>
          <p:nvPr/>
        </p:nvCxnSpPr>
        <p:spPr>
          <a:xfrm>
            <a:off x="3369875" y="2733000"/>
            <a:ext cx="201600" cy="774000"/>
          </a:xfrm>
          <a:prstGeom prst="straightConnector1">
            <a:avLst/>
          </a:prstGeom>
          <a:noFill/>
          <a:ln cap="flat" cmpd="sng" w="9525">
            <a:solidFill>
              <a:schemeClr val="dk2"/>
            </a:solidFill>
            <a:prstDash val="solid"/>
            <a:round/>
            <a:headEnd len="med" w="med" type="none"/>
            <a:tailEnd len="med" w="med" type="triangle"/>
          </a:ln>
        </p:spPr>
      </p:cxnSp>
      <p:sp>
        <p:nvSpPr>
          <p:cNvPr id="1239" name="Google Shape;1239;p165"/>
          <p:cNvSpPr txBox="1"/>
          <p:nvPr/>
        </p:nvSpPr>
        <p:spPr>
          <a:xfrm>
            <a:off x="2716875" y="3563375"/>
            <a:ext cx="1612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Information is propagated even from later token to earlier ones (this will double the output shape)</a:t>
            </a:r>
            <a:endParaRPr>
              <a:latin typeface="Roboto"/>
              <a:ea typeface="Roboto"/>
              <a:cs typeface="Roboto"/>
              <a:sym typeface="Roboto"/>
            </a:endParaRPr>
          </a:p>
        </p:txBody>
      </p:sp>
      <p:cxnSp>
        <p:nvCxnSpPr>
          <p:cNvPr id="1240" name="Google Shape;1240;p165"/>
          <p:cNvCxnSpPr/>
          <p:nvPr/>
        </p:nvCxnSpPr>
        <p:spPr>
          <a:xfrm>
            <a:off x="7263775" y="2458875"/>
            <a:ext cx="0" cy="403200"/>
          </a:xfrm>
          <a:prstGeom prst="straightConnector1">
            <a:avLst/>
          </a:prstGeom>
          <a:noFill/>
          <a:ln cap="flat" cmpd="sng" w="9525">
            <a:solidFill>
              <a:schemeClr val="dk2"/>
            </a:solidFill>
            <a:prstDash val="solid"/>
            <a:round/>
            <a:headEnd len="med" w="med" type="none"/>
            <a:tailEnd len="med" w="med" type="triangle"/>
          </a:ln>
        </p:spPr>
      </p:cxnSp>
      <p:sp>
        <p:nvSpPr>
          <p:cNvPr id="1241" name="Google Shape;1241;p165"/>
          <p:cNvSpPr txBox="1"/>
          <p:nvPr/>
        </p:nvSpPr>
        <p:spPr>
          <a:xfrm>
            <a:off x="6530150" y="3007100"/>
            <a:ext cx="2302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If you want to feed the output of one LSTM to another one you have to include this parameter. This is because by default the LSTM output the last vector in the sequence of output states</a:t>
            </a:r>
            <a:endParaRPr>
              <a:latin typeface="Roboto"/>
              <a:ea typeface="Roboto"/>
              <a:cs typeface="Roboto"/>
              <a:sym typeface="Roboto"/>
            </a:endParaRPr>
          </a:p>
        </p:txBody>
      </p:sp>
      <p:pic>
        <p:nvPicPr>
          <p:cNvPr id="1242" name="Google Shape;1242;p165"/>
          <p:cNvPicPr preferRelativeResize="0"/>
          <p:nvPr/>
        </p:nvPicPr>
        <p:blipFill>
          <a:blip r:embed="rId3">
            <a:alphaModFix/>
          </a:blip>
          <a:stretch>
            <a:fillRect/>
          </a:stretch>
        </p:blipFill>
        <p:spPr>
          <a:xfrm>
            <a:off x="4296250" y="3716821"/>
            <a:ext cx="2233900" cy="117061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66"/>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Time Series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6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Time Series</a:t>
            </a:r>
            <a:endParaRPr/>
          </a:p>
        </p:txBody>
      </p:sp>
      <p:sp>
        <p:nvSpPr>
          <p:cNvPr id="1253" name="Google Shape;1253;p16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u="sng">
                <a:solidFill>
                  <a:schemeClr val="hlink"/>
                </a:solidFill>
                <a:hlinkClick action="ppaction://hlinksldjump" r:id="rId3"/>
              </a:rPr>
              <a:t>Terminology</a:t>
            </a:r>
            <a:endParaRPr/>
          </a:p>
          <a:p>
            <a:pPr indent="-311150" lvl="0" marL="457200" rtl="0" algn="l">
              <a:spcBef>
                <a:spcPts val="0"/>
              </a:spcBef>
              <a:spcAft>
                <a:spcPts val="0"/>
              </a:spcAft>
              <a:buSzPts val="1300"/>
              <a:buChar char="●"/>
            </a:pPr>
            <a:r>
              <a:rPr lang="en-GB" u="sng">
                <a:solidFill>
                  <a:schemeClr val="hlink"/>
                </a:solidFill>
                <a:hlinkClick action="ppaction://hlinksldjump" r:id="rId4"/>
              </a:rPr>
              <a:t>Train, validation and test set</a:t>
            </a:r>
            <a:endParaRPr/>
          </a:p>
          <a:p>
            <a:pPr indent="-311150" lvl="0" marL="457200" rtl="0" algn="l">
              <a:spcBef>
                <a:spcPts val="0"/>
              </a:spcBef>
              <a:spcAft>
                <a:spcPts val="0"/>
              </a:spcAft>
              <a:buSzPts val="1300"/>
              <a:buChar char="●"/>
            </a:pPr>
            <a:r>
              <a:rPr lang="en-GB" u="sng">
                <a:solidFill>
                  <a:schemeClr val="hlink"/>
                </a:solidFill>
                <a:hlinkClick action="ppaction://hlinksldjump" r:id="rId5"/>
              </a:rPr>
              <a:t>Roll-forward partitioning</a:t>
            </a:r>
            <a:endParaRPr/>
          </a:p>
          <a:p>
            <a:pPr indent="-311150" lvl="0" marL="457200" rtl="0" algn="l">
              <a:spcBef>
                <a:spcPts val="0"/>
              </a:spcBef>
              <a:spcAft>
                <a:spcPts val="0"/>
              </a:spcAft>
              <a:buSzPts val="1300"/>
              <a:buChar char="●"/>
            </a:pPr>
            <a:r>
              <a:rPr lang="en-GB" u="sng">
                <a:solidFill>
                  <a:schemeClr val="hlink"/>
                </a:solidFill>
                <a:hlinkClick action="ppaction://hlinksldjump" r:id="rId6"/>
              </a:rPr>
              <a:t>Metrics</a:t>
            </a:r>
            <a:endParaRPr/>
          </a:p>
          <a:p>
            <a:pPr indent="-311150" lvl="0" marL="457200" rtl="0" algn="l">
              <a:spcBef>
                <a:spcPts val="0"/>
              </a:spcBef>
              <a:spcAft>
                <a:spcPts val="0"/>
              </a:spcAft>
              <a:buSzPts val="1300"/>
              <a:buChar char="●"/>
            </a:pPr>
            <a:r>
              <a:rPr lang="en-GB" u="sng">
                <a:solidFill>
                  <a:schemeClr val="hlink"/>
                </a:solidFill>
                <a:hlinkClick action="ppaction://hlinksldjump" r:id="rId7"/>
              </a:rPr>
              <a:t>Moving average and differencing</a:t>
            </a:r>
            <a:endParaRPr/>
          </a:p>
          <a:p>
            <a:pPr indent="-311150" lvl="0" marL="457200" rtl="0" algn="l">
              <a:spcBef>
                <a:spcPts val="0"/>
              </a:spcBef>
              <a:spcAft>
                <a:spcPts val="0"/>
              </a:spcAft>
              <a:buSzPts val="1300"/>
              <a:buChar char="●"/>
            </a:pPr>
            <a:r>
              <a:rPr lang="en-GB" u="sng">
                <a:solidFill>
                  <a:schemeClr val="hlink"/>
                </a:solidFill>
                <a:hlinkClick action="ppaction://hlinksldjump" r:id="rId8"/>
              </a:rPr>
              <a:t>Preparing feature and labels</a:t>
            </a:r>
            <a:endParaRPr/>
          </a:p>
          <a:p>
            <a:pPr indent="-311150" lvl="0" marL="457200" rtl="0" algn="l">
              <a:spcBef>
                <a:spcPts val="0"/>
              </a:spcBef>
              <a:spcAft>
                <a:spcPts val="0"/>
              </a:spcAft>
              <a:buSzPts val="1300"/>
              <a:buChar char="●"/>
            </a:pPr>
            <a:r>
              <a:rPr lang="en-GB" u="sng">
                <a:solidFill>
                  <a:schemeClr val="hlink"/>
                </a:solidFill>
                <a:hlinkClick action="ppaction://hlinksldjump" r:id="rId9"/>
              </a:rPr>
              <a:t>Validation</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6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Terminology</a:t>
            </a:r>
            <a:endParaRPr/>
          </a:p>
        </p:txBody>
      </p:sp>
      <p:sp>
        <p:nvSpPr>
          <p:cNvPr id="1259" name="Google Shape;1259;p168"/>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GB"/>
              <a:t>Univariate </a:t>
            </a:r>
            <a:r>
              <a:rPr b="1" lang="en-GB"/>
              <a:t>Time Series</a:t>
            </a:r>
            <a:r>
              <a:rPr lang="en-GB"/>
              <a:t>: single value each time step.</a:t>
            </a:r>
            <a:endParaRPr/>
          </a:p>
          <a:p>
            <a:pPr indent="-330200" lvl="0" marL="457200" rtl="0" algn="l">
              <a:spcBef>
                <a:spcPts val="0"/>
              </a:spcBef>
              <a:spcAft>
                <a:spcPts val="0"/>
              </a:spcAft>
              <a:buSzPts val="1600"/>
              <a:buChar char="●"/>
            </a:pPr>
            <a:r>
              <a:rPr b="1" lang="en-GB"/>
              <a:t>Multivariate Times Series</a:t>
            </a:r>
            <a:r>
              <a:rPr lang="en-GB"/>
              <a:t>: multiple values each time step.</a:t>
            </a:r>
            <a:endParaRPr/>
          </a:p>
          <a:p>
            <a:pPr indent="-330200" lvl="0" marL="457200" rtl="0" algn="l">
              <a:spcBef>
                <a:spcPts val="0"/>
              </a:spcBef>
              <a:spcAft>
                <a:spcPts val="0"/>
              </a:spcAft>
              <a:buSzPts val="1600"/>
              <a:buChar char="●"/>
            </a:pPr>
            <a:r>
              <a:rPr b="1" lang="en-GB"/>
              <a:t>Imputation</a:t>
            </a:r>
            <a:r>
              <a:rPr lang="en-GB"/>
              <a:t>: try to guess data in the past based on the information that you have</a:t>
            </a:r>
            <a:endParaRPr/>
          </a:p>
          <a:p>
            <a:pPr indent="-330200" lvl="0" marL="457200" rtl="0" algn="l">
              <a:spcBef>
                <a:spcPts val="0"/>
              </a:spcBef>
              <a:spcAft>
                <a:spcPts val="0"/>
              </a:spcAft>
              <a:buSzPts val="1600"/>
              <a:buChar char="●"/>
            </a:pPr>
            <a:r>
              <a:rPr lang="en-GB"/>
              <a:t>Time series can be used for geolocation, anomaly detection, pattern recognition.</a:t>
            </a:r>
            <a:endParaRPr/>
          </a:p>
          <a:p>
            <a:pPr indent="-330200" lvl="0" marL="457200" rtl="0" algn="l">
              <a:spcBef>
                <a:spcPts val="0"/>
              </a:spcBef>
              <a:spcAft>
                <a:spcPts val="0"/>
              </a:spcAft>
              <a:buSzPts val="1600"/>
              <a:buChar char="●"/>
            </a:pPr>
            <a:r>
              <a:rPr b="1" lang="en-GB"/>
              <a:t>Trend</a:t>
            </a:r>
            <a:r>
              <a:rPr lang="en-GB"/>
              <a:t>: the direction the data are moving in.</a:t>
            </a:r>
            <a:endParaRPr/>
          </a:p>
          <a:p>
            <a:pPr indent="-330200" lvl="0" marL="457200" rtl="0" algn="l">
              <a:spcBef>
                <a:spcPts val="0"/>
              </a:spcBef>
              <a:spcAft>
                <a:spcPts val="0"/>
              </a:spcAft>
              <a:buSzPts val="1600"/>
              <a:buChar char="●"/>
            </a:pPr>
            <a:r>
              <a:rPr b="1" lang="en-GB"/>
              <a:t>Seasonality</a:t>
            </a:r>
            <a:r>
              <a:rPr lang="en-GB"/>
              <a:t>: patterns repeat at predictable intervals.</a:t>
            </a:r>
            <a:endParaRPr/>
          </a:p>
          <a:p>
            <a:pPr indent="-330200" lvl="0" marL="457200" rtl="0" algn="l">
              <a:spcBef>
                <a:spcPts val="0"/>
              </a:spcBef>
              <a:spcAft>
                <a:spcPts val="0"/>
              </a:spcAft>
              <a:buSzPts val="1600"/>
              <a:buChar char="●"/>
            </a:pPr>
            <a:r>
              <a:rPr lang="en-GB"/>
              <a:t>Time series can have a combination of trend and seasonality or can be noisy.</a:t>
            </a:r>
            <a:endParaRPr/>
          </a:p>
          <a:p>
            <a:pPr indent="-330200" lvl="0" marL="457200" rtl="0" algn="l">
              <a:spcBef>
                <a:spcPts val="0"/>
              </a:spcBef>
              <a:spcAft>
                <a:spcPts val="0"/>
              </a:spcAft>
              <a:buSzPts val="1600"/>
              <a:buChar char="●"/>
            </a:pPr>
            <a:r>
              <a:rPr lang="en-GB"/>
              <a:t>Autocorrelated time series are the one where one value is correlated with the lag.</a:t>
            </a:r>
            <a:endParaRPr/>
          </a:p>
          <a:p>
            <a:pPr indent="-330200" lvl="0" marL="457200" rtl="0" algn="l">
              <a:spcBef>
                <a:spcPts val="0"/>
              </a:spcBef>
              <a:spcAft>
                <a:spcPts val="0"/>
              </a:spcAft>
              <a:buSzPts val="1600"/>
              <a:buChar char="●"/>
            </a:pPr>
            <a:r>
              <a:rPr lang="en-GB"/>
              <a:t>Stationary TS doesn’t change the behaviour over time.</a:t>
            </a:r>
            <a:endParaRPr/>
          </a:p>
          <a:p>
            <a:pPr indent="-330200" lvl="0" marL="457200" rtl="0" algn="l">
              <a:spcBef>
                <a:spcPts val="0"/>
              </a:spcBef>
              <a:spcAft>
                <a:spcPts val="0"/>
              </a:spcAft>
              <a:buSzPts val="1600"/>
              <a:buChar char="●"/>
            </a:pPr>
            <a:r>
              <a:rPr lang="en-GB"/>
              <a:t>Real TS usually are non-stationary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6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Train, validation and test sets</a:t>
            </a:r>
            <a:endParaRPr/>
          </a:p>
        </p:txBody>
      </p:sp>
      <p:sp>
        <p:nvSpPr>
          <p:cNvPr id="1265" name="Google Shape;1265;p16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Naive Forecasting:</a:t>
            </a:r>
            <a:r>
              <a:rPr lang="en-GB"/>
              <a:t> it is based on the assumption that next value to predict is the same as the actual period value.</a:t>
            </a:r>
            <a:endParaRPr/>
          </a:p>
          <a:p>
            <a:pPr indent="0" lvl="0" marL="0" rtl="0" algn="l">
              <a:spcBef>
                <a:spcPts val="1000"/>
              </a:spcBef>
              <a:spcAft>
                <a:spcPts val="0"/>
              </a:spcAft>
              <a:buNone/>
            </a:pPr>
            <a:r>
              <a:rPr lang="en-GB"/>
              <a:t>To extract train, val and test set we do a fixed partitioning.</a:t>
            </a:r>
            <a:endParaRPr/>
          </a:p>
          <a:p>
            <a:pPr indent="0" lvl="0" marL="0" rtl="0" algn="l">
              <a:spcBef>
                <a:spcPts val="1000"/>
              </a:spcBef>
              <a:spcAft>
                <a:spcPts val="1000"/>
              </a:spcAft>
              <a:buNone/>
            </a:pPr>
            <a:r>
              <a:t/>
            </a:r>
            <a:endParaRPr/>
          </a:p>
        </p:txBody>
      </p:sp>
      <p:pic>
        <p:nvPicPr>
          <p:cNvPr id="1266" name="Google Shape;1266;p169"/>
          <p:cNvPicPr preferRelativeResize="0"/>
          <p:nvPr/>
        </p:nvPicPr>
        <p:blipFill>
          <a:blip r:embed="rId3">
            <a:alphaModFix/>
          </a:blip>
          <a:stretch>
            <a:fillRect/>
          </a:stretch>
        </p:blipFill>
        <p:spPr>
          <a:xfrm>
            <a:off x="7012575" y="1954275"/>
            <a:ext cx="2131426" cy="1375300"/>
          </a:xfrm>
          <a:prstGeom prst="rect">
            <a:avLst/>
          </a:prstGeom>
          <a:noFill/>
          <a:ln>
            <a:noFill/>
          </a:ln>
        </p:spPr>
      </p:pic>
      <p:pic>
        <p:nvPicPr>
          <p:cNvPr id="1267" name="Google Shape;1267;p169"/>
          <p:cNvPicPr preferRelativeResize="0"/>
          <p:nvPr/>
        </p:nvPicPr>
        <p:blipFill>
          <a:blip r:embed="rId4">
            <a:alphaModFix/>
          </a:blip>
          <a:stretch>
            <a:fillRect/>
          </a:stretch>
        </p:blipFill>
        <p:spPr>
          <a:xfrm>
            <a:off x="3514974" y="2571750"/>
            <a:ext cx="2888376" cy="1702274"/>
          </a:xfrm>
          <a:prstGeom prst="rect">
            <a:avLst/>
          </a:prstGeom>
          <a:noFill/>
          <a:ln>
            <a:noFill/>
          </a:ln>
        </p:spPr>
      </p:pic>
      <p:sp>
        <p:nvSpPr>
          <p:cNvPr id="1268" name="Google Shape;1268;p169"/>
          <p:cNvSpPr txBox="1"/>
          <p:nvPr/>
        </p:nvSpPr>
        <p:spPr>
          <a:xfrm>
            <a:off x="814250" y="2910350"/>
            <a:ext cx="2168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You generally want each period to contain all the seasonality (e.g. 3-4 years if the seasonality is yearly.</a:t>
            </a:r>
            <a:endParaRPr>
              <a:latin typeface="Roboto"/>
              <a:ea typeface="Roboto"/>
              <a:cs typeface="Roboto"/>
              <a:sym typeface="Roboto"/>
            </a:endParaRPr>
          </a:p>
        </p:txBody>
      </p:sp>
      <p:sp>
        <p:nvSpPr>
          <p:cNvPr id="1269" name="Google Shape;1269;p169"/>
          <p:cNvSpPr txBox="1"/>
          <p:nvPr/>
        </p:nvSpPr>
        <p:spPr>
          <a:xfrm>
            <a:off x="1120625" y="4274025"/>
            <a:ext cx="601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You use the validation period to find the optimal hyperparameters. Once you find them you can retrain on train and valid set and evaluate on test and if it works you can retrain on the entire dataset</a:t>
            </a:r>
            <a:endParaRPr>
              <a:latin typeface="Roboto"/>
              <a:ea typeface="Roboto"/>
              <a:cs typeface="Roboto"/>
              <a:sym typeface="Roboto"/>
            </a:endParaRPr>
          </a:p>
        </p:txBody>
      </p:sp>
      <p:cxnSp>
        <p:nvCxnSpPr>
          <p:cNvPr id="1270" name="Google Shape;1270;p169"/>
          <p:cNvCxnSpPr/>
          <p:nvPr/>
        </p:nvCxnSpPr>
        <p:spPr>
          <a:xfrm flipH="1" rot="10800000">
            <a:off x="5328925" y="4877300"/>
            <a:ext cx="2096100" cy="32400"/>
          </a:xfrm>
          <a:prstGeom prst="straightConnector1">
            <a:avLst/>
          </a:prstGeom>
          <a:noFill/>
          <a:ln cap="flat" cmpd="sng" w="9525">
            <a:solidFill>
              <a:schemeClr val="dk2"/>
            </a:solidFill>
            <a:prstDash val="solid"/>
            <a:round/>
            <a:headEnd len="med" w="med" type="none"/>
            <a:tailEnd len="med" w="med" type="triangle"/>
          </a:ln>
        </p:spPr>
      </p:cxnSp>
      <p:sp>
        <p:nvSpPr>
          <p:cNvPr id="1271" name="Google Shape;1271;p169"/>
          <p:cNvSpPr txBox="1"/>
          <p:nvPr/>
        </p:nvSpPr>
        <p:spPr>
          <a:xfrm>
            <a:off x="7505650" y="3843225"/>
            <a:ext cx="1451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This is because the test set is the closest time period to the forecast region</a:t>
            </a:r>
            <a:endParaRPr>
              <a:latin typeface="Roboto"/>
              <a:ea typeface="Roboto"/>
              <a:cs typeface="Roboto"/>
              <a:sym typeface="Robot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7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Roll-forward partitioning</a:t>
            </a:r>
            <a:endParaRPr/>
          </a:p>
        </p:txBody>
      </p:sp>
      <p:sp>
        <p:nvSpPr>
          <p:cNvPr id="1277" name="Google Shape;1277;p170"/>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We train on a part of the </a:t>
            </a:r>
            <a:r>
              <a:rPr lang="en-GB"/>
              <a:t>training</a:t>
            </a:r>
            <a:r>
              <a:rPr lang="en-GB"/>
              <a:t> period and we expand it each time step.</a:t>
            </a:r>
            <a:endParaRPr/>
          </a:p>
        </p:txBody>
      </p:sp>
      <p:pic>
        <p:nvPicPr>
          <p:cNvPr id="1278" name="Google Shape;1278;p170"/>
          <p:cNvPicPr preferRelativeResize="0"/>
          <p:nvPr/>
        </p:nvPicPr>
        <p:blipFill>
          <a:blip r:embed="rId3">
            <a:alphaModFix/>
          </a:blip>
          <a:stretch>
            <a:fillRect/>
          </a:stretch>
        </p:blipFill>
        <p:spPr>
          <a:xfrm>
            <a:off x="2028112" y="2187526"/>
            <a:ext cx="5007324" cy="256477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7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Metrics</a:t>
            </a:r>
            <a:endParaRPr/>
          </a:p>
        </p:txBody>
      </p:sp>
      <p:sp>
        <p:nvSpPr>
          <p:cNvPr id="1284" name="Google Shape;1284;p171"/>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Errors = forecasts - actual</a:t>
            </a:r>
            <a:endParaRPr/>
          </a:p>
          <a:p>
            <a:pPr indent="0" lvl="0" marL="0" rtl="0" algn="l">
              <a:spcBef>
                <a:spcPts val="1000"/>
              </a:spcBef>
              <a:spcAft>
                <a:spcPts val="0"/>
              </a:spcAft>
              <a:buNone/>
            </a:pPr>
            <a:r>
              <a:rPr lang="en-GB"/>
              <a:t>Mse = np.square(errors).mean()</a:t>
            </a:r>
            <a:endParaRPr/>
          </a:p>
          <a:p>
            <a:pPr indent="0" lvl="0" marL="0" rtl="0" algn="l">
              <a:spcBef>
                <a:spcPts val="1000"/>
              </a:spcBef>
              <a:spcAft>
                <a:spcPts val="0"/>
              </a:spcAft>
              <a:buNone/>
            </a:pPr>
            <a:r>
              <a:rPr lang="en-GB"/>
              <a:t>Rmse = np.sqrt(mse)</a:t>
            </a:r>
            <a:endParaRPr/>
          </a:p>
          <a:p>
            <a:pPr indent="0" lvl="0" marL="0" rtl="0" algn="l">
              <a:spcBef>
                <a:spcPts val="1000"/>
              </a:spcBef>
              <a:spcAft>
                <a:spcPts val="0"/>
              </a:spcAft>
              <a:buNone/>
            </a:pPr>
            <a:r>
              <a:rPr lang="en-GB"/>
              <a:t>Mae = np.abs(errors).mean()</a:t>
            </a:r>
            <a:endParaRPr/>
          </a:p>
          <a:p>
            <a:pPr indent="0" lvl="0" marL="0" rtl="0" algn="l">
              <a:spcBef>
                <a:spcPts val="1000"/>
              </a:spcBef>
              <a:spcAft>
                <a:spcPts val="1000"/>
              </a:spcAft>
              <a:buNone/>
            </a:pPr>
            <a:r>
              <a:rPr lang="en-GB"/>
              <a:t>Maps</a:t>
            </a:r>
            <a:r>
              <a:rPr lang="en-GB"/>
              <a:t> = np.abs(errors / x_valid).mean()</a:t>
            </a:r>
            <a:endParaRPr/>
          </a:p>
        </p:txBody>
      </p:sp>
      <p:cxnSp>
        <p:nvCxnSpPr>
          <p:cNvPr id="1285" name="Google Shape;1285;p171"/>
          <p:cNvCxnSpPr/>
          <p:nvPr/>
        </p:nvCxnSpPr>
        <p:spPr>
          <a:xfrm>
            <a:off x="3579500" y="2120275"/>
            <a:ext cx="999600" cy="0"/>
          </a:xfrm>
          <a:prstGeom prst="straightConnector1">
            <a:avLst/>
          </a:prstGeom>
          <a:noFill/>
          <a:ln cap="flat" cmpd="sng" w="9525">
            <a:solidFill>
              <a:schemeClr val="dk2"/>
            </a:solidFill>
            <a:prstDash val="solid"/>
            <a:round/>
            <a:headEnd len="med" w="med" type="none"/>
            <a:tailEnd len="med" w="med" type="triangle"/>
          </a:ln>
        </p:spPr>
      </p:cxnSp>
      <p:sp>
        <p:nvSpPr>
          <p:cNvPr id="1286" name="Google Shape;1286;p171"/>
          <p:cNvSpPr txBox="1"/>
          <p:nvPr/>
        </p:nvSpPr>
        <p:spPr>
          <a:xfrm>
            <a:off x="4756550" y="1870350"/>
            <a:ext cx="37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To avoid errors cancelling each other out</a:t>
            </a:r>
            <a:endParaRPr>
              <a:latin typeface="Roboto"/>
              <a:ea typeface="Roboto"/>
              <a:cs typeface="Roboto"/>
              <a:sym typeface="Roboto"/>
            </a:endParaRPr>
          </a:p>
        </p:txBody>
      </p:sp>
      <p:sp>
        <p:nvSpPr>
          <p:cNvPr id="1287" name="Google Shape;1287;p171"/>
          <p:cNvSpPr txBox="1"/>
          <p:nvPr/>
        </p:nvSpPr>
        <p:spPr>
          <a:xfrm>
            <a:off x="1144800" y="3789100"/>
            <a:ext cx="38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You can find the metrics in </a:t>
            </a:r>
            <a:r>
              <a:rPr i="1" lang="en-GB">
                <a:latin typeface="Roboto"/>
                <a:ea typeface="Roboto"/>
                <a:cs typeface="Roboto"/>
                <a:sym typeface="Roboto"/>
              </a:rPr>
              <a:t>keras.metrics</a:t>
            </a:r>
            <a:endParaRPr i="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FILTERING with IN, OR and NOT</a:t>
            </a:r>
            <a:endParaRPr/>
          </a:p>
        </p:txBody>
      </p:sp>
      <p:pic>
        <p:nvPicPr>
          <p:cNvPr id="165" name="Google Shape;165;p28"/>
          <p:cNvPicPr preferRelativeResize="0"/>
          <p:nvPr/>
        </p:nvPicPr>
        <p:blipFill>
          <a:blip r:embed="rId3">
            <a:alphaModFix/>
          </a:blip>
          <a:stretch>
            <a:fillRect/>
          </a:stretch>
        </p:blipFill>
        <p:spPr>
          <a:xfrm>
            <a:off x="311725" y="1477475"/>
            <a:ext cx="2698975" cy="1794550"/>
          </a:xfrm>
          <a:prstGeom prst="rect">
            <a:avLst/>
          </a:prstGeom>
          <a:noFill/>
          <a:ln>
            <a:noFill/>
          </a:ln>
        </p:spPr>
      </p:pic>
      <p:pic>
        <p:nvPicPr>
          <p:cNvPr id="166" name="Google Shape;166;p28"/>
          <p:cNvPicPr preferRelativeResize="0"/>
          <p:nvPr/>
        </p:nvPicPr>
        <p:blipFill>
          <a:blip r:embed="rId4">
            <a:alphaModFix/>
          </a:blip>
          <a:stretch>
            <a:fillRect/>
          </a:stretch>
        </p:blipFill>
        <p:spPr>
          <a:xfrm>
            <a:off x="3136075" y="1477475"/>
            <a:ext cx="2397031" cy="1794549"/>
          </a:xfrm>
          <a:prstGeom prst="rect">
            <a:avLst/>
          </a:prstGeom>
          <a:noFill/>
          <a:ln>
            <a:noFill/>
          </a:ln>
        </p:spPr>
      </p:pic>
      <p:sp>
        <p:nvSpPr>
          <p:cNvPr id="167" name="Google Shape;167;p28"/>
          <p:cNvSpPr txBox="1"/>
          <p:nvPr/>
        </p:nvSpPr>
        <p:spPr>
          <a:xfrm>
            <a:off x="3305375" y="3458550"/>
            <a:ext cx="1918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DBMS will not evaluate the second condition if the first one is met</a:t>
            </a:r>
            <a:endParaRPr>
              <a:latin typeface="Roboto"/>
              <a:ea typeface="Roboto"/>
              <a:cs typeface="Roboto"/>
              <a:sym typeface="Roboto"/>
            </a:endParaRPr>
          </a:p>
        </p:txBody>
      </p:sp>
      <p:sp>
        <p:nvSpPr>
          <p:cNvPr id="168" name="Google Shape;168;p28"/>
          <p:cNvSpPr txBox="1"/>
          <p:nvPr/>
        </p:nvSpPr>
        <p:spPr>
          <a:xfrm>
            <a:off x="311725" y="3458550"/>
            <a:ext cx="2767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IN executes faster than OR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Can contain SELECT</a:t>
            </a:r>
            <a:endParaRPr>
              <a:latin typeface="Roboto"/>
              <a:ea typeface="Roboto"/>
              <a:cs typeface="Roboto"/>
              <a:sym typeface="Roboto"/>
            </a:endParaRPr>
          </a:p>
        </p:txBody>
      </p:sp>
      <p:pic>
        <p:nvPicPr>
          <p:cNvPr id="169" name="Google Shape;169;p28"/>
          <p:cNvPicPr preferRelativeResize="0"/>
          <p:nvPr/>
        </p:nvPicPr>
        <p:blipFill>
          <a:blip r:embed="rId5">
            <a:alphaModFix/>
          </a:blip>
          <a:stretch>
            <a:fillRect/>
          </a:stretch>
        </p:blipFill>
        <p:spPr>
          <a:xfrm>
            <a:off x="5658475" y="1477475"/>
            <a:ext cx="2698975" cy="1801717"/>
          </a:xfrm>
          <a:prstGeom prst="rect">
            <a:avLst/>
          </a:prstGeom>
          <a:noFill/>
          <a:ln>
            <a:noFill/>
          </a:ln>
        </p:spPr>
      </p:pic>
      <p:sp>
        <p:nvSpPr>
          <p:cNvPr id="170" name="Google Shape;170;p28"/>
          <p:cNvSpPr txBox="1"/>
          <p:nvPr/>
        </p:nvSpPr>
        <p:spPr>
          <a:xfrm>
            <a:off x="5755763" y="3350700"/>
            <a:ext cx="250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By default, SQL processes AND before OR.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To avoid that, use ()</a:t>
            </a:r>
            <a:endParaRPr>
              <a:latin typeface="Roboto"/>
              <a:ea typeface="Roboto"/>
              <a:cs typeface="Roboto"/>
              <a:sym typeface="Roboto"/>
            </a:endParaRPr>
          </a:p>
        </p:txBody>
      </p:sp>
      <p:pic>
        <p:nvPicPr>
          <p:cNvPr id="171" name="Google Shape;171;p28"/>
          <p:cNvPicPr preferRelativeResize="0"/>
          <p:nvPr/>
        </p:nvPicPr>
        <p:blipFill rotWithShape="1">
          <a:blip r:embed="rId6">
            <a:alphaModFix/>
          </a:blip>
          <a:srcRect b="-21153" l="-10576" r="-10576" t="0"/>
          <a:stretch/>
        </p:blipFill>
        <p:spPr>
          <a:xfrm>
            <a:off x="6062725" y="4182000"/>
            <a:ext cx="2585399" cy="11021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7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Moving average and differencing</a:t>
            </a:r>
            <a:endParaRPr/>
          </a:p>
        </p:txBody>
      </p:sp>
      <p:sp>
        <p:nvSpPr>
          <p:cNvPr id="1293" name="Google Shape;1293;p172"/>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The average value is computer across a moving window.</a:t>
            </a:r>
            <a:endParaRPr/>
          </a:p>
          <a:p>
            <a:pPr indent="-330200" lvl="0" marL="457200" rtl="0" algn="l">
              <a:spcBef>
                <a:spcPts val="0"/>
              </a:spcBef>
              <a:spcAft>
                <a:spcPts val="0"/>
              </a:spcAft>
              <a:buSzPts val="1600"/>
              <a:buChar char="●"/>
            </a:pPr>
            <a:r>
              <a:rPr lang="en-GB"/>
              <a:t>This eliminates the noise and can follow the original series but it cannot anticipate trend or seasonality.</a:t>
            </a:r>
            <a:endParaRPr/>
          </a:p>
          <a:p>
            <a:pPr indent="-330200" lvl="1" marL="914400" rtl="0" algn="l">
              <a:spcBef>
                <a:spcPts val="0"/>
              </a:spcBef>
              <a:spcAft>
                <a:spcPts val="0"/>
              </a:spcAft>
              <a:buSzPts val="1600"/>
              <a:buChar char="○"/>
            </a:pPr>
            <a:r>
              <a:rPr lang="en-GB"/>
              <a:t>It can be worse than a naive forecasting.</a:t>
            </a:r>
            <a:endParaRPr/>
          </a:p>
          <a:p>
            <a:pPr indent="-330200" lvl="1" marL="914400" rtl="0" algn="l">
              <a:spcBef>
                <a:spcPts val="0"/>
              </a:spcBef>
              <a:spcAft>
                <a:spcPts val="0"/>
              </a:spcAft>
              <a:buSzPts val="1600"/>
              <a:buChar char="○"/>
            </a:pPr>
            <a:r>
              <a:rPr lang="en-GB"/>
              <a:t>To solve this problem you remove trend by doing differencing</a:t>
            </a:r>
            <a:endParaRPr/>
          </a:p>
          <a:p>
            <a:pPr indent="-330200" lvl="0" marL="457200" rtl="0" algn="l">
              <a:spcBef>
                <a:spcPts val="0"/>
              </a:spcBef>
              <a:spcAft>
                <a:spcPts val="0"/>
              </a:spcAft>
              <a:buSzPts val="1600"/>
              <a:buChar char="●"/>
            </a:pPr>
            <a:r>
              <a:rPr lang="en-GB"/>
              <a:t>Differencing </a:t>
            </a:r>
            <a:r>
              <a:rPr lang="en-GB"/>
              <a:t>consists</a:t>
            </a:r>
            <a:r>
              <a:rPr lang="en-GB"/>
              <a:t> in subtracting the value by the value in the previous time period</a:t>
            </a:r>
            <a:endParaRPr/>
          </a:p>
          <a:p>
            <a:pPr indent="0" lvl="0" marL="0" rtl="0" algn="l">
              <a:spcBef>
                <a:spcPts val="1000"/>
              </a:spcBef>
              <a:spcAft>
                <a:spcPts val="1000"/>
              </a:spcAft>
              <a:buNone/>
            </a:pPr>
            <a:r>
              <a:t/>
            </a:r>
            <a:endParaRPr/>
          </a:p>
        </p:txBody>
      </p:sp>
      <p:pic>
        <p:nvPicPr>
          <p:cNvPr id="1294" name="Google Shape;1294;p172"/>
          <p:cNvPicPr preferRelativeResize="0"/>
          <p:nvPr/>
        </p:nvPicPr>
        <p:blipFill>
          <a:blip r:embed="rId3">
            <a:alphaModFix/>
          </a:blip>
          <a:stretch>
            <a:fillRect/>
          </a:stretch>
        </p:blipFill>
        <p:spPr>
          <a:xfrm>
            <a:off x="7320200" y="2069000"/>
            <a:ext cx="1661650" cy="776225"/>
          </a:xfrm>
          <a:prstGeom prst="rect">
            <a:avLst/>
          </a:prstGeom>
          <a:noFill/>
          <a:ln>
            <a:noFill/>
          </a:ln>
        </p:spPr>
      </p:pic>
      <p:pic>
        <p:nvPicPr>
          <p:cNvPr id="1295" name="Google Shape;1295;p172"/>
          <p:cNvPicPr preferRelativeResize="0"/>
          <p:nvPr/>
        </p:nvPicPr>
        <p:blipFill>
          <a:blip r:embed="rId4">
            <a:alphaModFix/>
          </a:blip>
          <a:stretch>
            <a:fillRect/>
          </a:stretch>
        </p:blipFill>
        <p:spPr>
          <a:xfrm>
            <a:off x="975500" y="3271975"/>
            <a:ext cx="2753074" cy="1678024"/>
          </a:xfrm>
          <a:prstGeom prst="rect">
            <a:avLst/>
          </a:prstGeom>
          <a:noFill/>
          <a:ln>
            <a:noFill/>
          </a:ln>
        </p:spPr>
      </p:pic>
      <p:pic>
        <p:nvPicPr>
          <p:cNvPr id="1296" name="Google Shape;1296;p172"/>
          <p:cNvPicPr preferRelativeResize="0"/>
          <p:nvPr/>
        </p:nvPicPr>
        <p:blipFill>
          <a:blip r:embed="rId5">
            <a:alphaModFix/>
          </a:blip>
          <a:stretch>
            <a:fillRect/>
          </a:stretch>
        </p:blipFill>
        <p:spPr>
          <a:xfrm>
            <a:off x="4801735" y="3271974"/>
            <a:ext cx="2553063" cy="1581176"/>
          </a:xfrm>
          <a:prstGeom prst="rect">
            <a:avLst/>
          </a:prstGeom>
          <a:noFill/>
          <a:ln>
            <a:noFill/>
          </a:ln>
        </p:spPr>
      </p:pic>
      <p:sp>
        <p:nvSpPr>
          <p:cNvPr id="1297" name="Google Shape;1297;p172"/>
          <p:cNvSpPr txBox="1"/>
          <p:nvPr/>
        </p:nvSpPr>
        <p:spPr>
          <a:xfrm>
            <a:off x="7449200" y="3156688"/>
            <a:ext cx="1588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You can </a:t>
            </a:r>
            <a:r>
              <a:rPr lang="en-GB">
                <a:latin typeface="Roboto"/>
                <a:ea typeface="Roboto"/>
                <a:cs typeface="Roboto"/>
                <a:sym typeface="Roboto"/>
              </a:rPr>
              <a:t>notice</a:t>
            </a:r>
            <a:r>
              <a:rPr lang="en-GB">
                <a:latin typeface="Roboto"/>
                <a:ea typeface="Roboto"/>
                <a:cs typeface="Roboto"/>
                <a:sym typeface="Roboto"/>
              </a:rPr>
              <a:t> the noise which is present because we added back it from past values. Remove it with moving average</a:t>
            </a:r>
            <a:endParaRPr>
              <a:latin typeface="Roboto"/>
              <a:ea typeface="Roboto"/>
              <a:cs typeface="Roboto"/>
              <a:sym typeface="Roboto"/>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7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Preparing </a:t>
            </a:r>
            <a:r>
              <a:rPr lang="en-GB"/>
              <a:t>features</a:t>
            </a:r>
            <a:r>
              <a:rPr lang="en-GB"/>
              <a:t> and labels</a:t>
            </a:r>
            <a:endParaRPr/>
          </a:p>
        </p:txBody>
      </p:sp>
      <p:sp>
        <p:nvSpPr>
          <p:cNvPr id="1303" name="Google Shape;1303;p173"/>
          <p:cNvSpPr txBox="1"/>
          <p:nvPr>
            <p:ph idx="1" type="body"/>
          </p:nvPr>
        </p:nvSpPr>
        <p:spPr>
          <a:xfrm>
            <a:off x="370475" y="1516350"/>
            <a:ext cx="8322600" cy="3360000"/>
          </a:xfrm>
          <a:prstGeom prst="rect">
            <a:avLst/>
          </a:prstGeom>
        </p:spPr>
        <p:txBody>
          <a:bodyPr anchorCtr="0" anchor="t" bIns="91425" lIns="91425" spcFirstLastPara="1" rIns="91425" wrap="square" tIns="91425">
            <a:normAutofit fontScale="85000" lnSpcReduction="20000"/>
          </a:bodyPr>
          <a:lstStyle/>
          <a:p>
            <a:pPr indent="0" lvl="0" marL="0" rtl="0" algn="l">
              <a:lnSpc>
                <a:spcPct val="135714"/>
              </a:lnSpc>
              <a:spcBef>
                <a:spcPts val="0"/>
              </a:spcBef>
              <a:spcAft>
                <a:spcPts val="0"/>
              </a:spcAft>
              <a:buNone/>
            </a:pPr>
            <a:r>
              <a:rPr lang="en-GB" sz="1050">
                <a:solidFill>
                  <a:srgbClr val="0000FF"/>
                </a:solidFill>
                <a:highlight>
                  <a:srgbClr val="FFFFFE"/>
                </a:highlight>
                <a:latin typeface="Roboto Mono"/>
                <a:ea typeface="Roboto Mono"/>
                <a:cs typeface="Roboto Mono"/>
                <a:sym typeface="Roboto Mono"/>
              </a:rPr>
              <a:t>def</a:t>
            </a:r>
            <a:r>
              <a:rPr lang="en-GB" sz="1050">
                <a:solidFill>
                  <a:srgbClr val="000000"/>
                </a:solidFill>
                <a:highlight>
                  <a:srgbClr val="FFFFFE"/>
                </a:highlight>
                <a:latin typeface="Roboto Mono"/>
                <a:ea typeface="Roboto Mono"/>
                <a:cs typeface="Roboto Mono"/>
                <a:sym typeface="Roboto Mono"/>
              </a:rPr>
              <a:t> </a:t>
            </a:r>
            <a:r>
              <a:rPr lang="en-GB" sz="1050">
                <a:solidFill>
                  <a:srgbClr val="795E26"/>
                </a:solidFill>
                <a:highlight>
                  <a:srgbClr val="FFFFFE"/>
                </a:highlight>
                <a:latin typeface="Roboto Mono"/>
                <a:ea typeface="Roboto Mono"/>
                <a:cs typeface="Roboto Mono"/>
                <a:sym typeface="Roboto Mono"/>
              </a:rPr>
              <a:t>windowed_dataset</a:t>
            </a:r>
            <a:r>
              <a:rPr lang="en-GB" sz="1050">
                <a:solidFill>
                  <a:srgbClr val="000000"/>
                </a:solidFill>
                <a:highlight>
                  <a:srgbClr val="FFFFFE"/>
                </a:highlight>
                <a:latin typeface="Roboto Mono"/>
                <a:ea typeface="Roboto Mono"/>
                <a:cs typeface="Roboto Mono"/>
                <a:sym typeface="Roboto Mono"/>
              </a:rPr>
              <a:t>(</a:t>
            </a:r>
            <a:r>
              <a:rPr lang="en-GB" sz="1050">
                <a:solidFill>
                  <a:srgbClr val="001080"/>
                </a:solidFill>
                <a:highlight>
                  <a:srgbClr val="FFFFFE"/>
                </a:highlight>
                <a:latin typeface="Roboto Mono"/>
                <a:ea typeface="Roboto Mono"/>
                <a:cs typeface="Roboto Mono"/>
                <a:sym typeface="Roboto Mono"/>
              </a:rPr>
              <a:t>series</a:t>
            </a:r>
            <a:r>
              <a:rPr lang="en-GB" sz="1050">
                <a:solidFill>
                  <a:srgbClr val="000000"/>
                </a:solidFill>
                <a:highlight>
                  <a:srgbClr val="FFFFFE"/>
                </a:highlight>
                <a:latin typeface="Roboto Mono"/>
                <a:ea typeface="Roboto Mono"/>
                <a:cs typeface="Roboto Mono"/>
                <a:sym typeface="Roboto Mono"/>
              </a:rPr>
              <a:t>, </a:t>
            </a:r>
            <a:r>
              <a:rPr lang="en-GB" sz="1050">
                <a:solidFill>
                  <a:srgbClr val="001080"/>
                </a:solidFill>
                <a:highlight>
                  <a:srgbClr val="FFFFFE"/>
                </a:highlight>
                <a:latin typeface="Roboto Mono"/>
                <a:ea typeface="Roboto Mono"/>
                <a:cs typeface="Roboto Mono"/>
                <a:sym typeface="Roboto Mono"/>
              </a:rPr>
              <a:t>window_size</a:t>
            </a:r>
            <a:r>
              <a:rPr lang="en-GB" sz="1050">
                <a:solidFill>
                  <a:srgbClr val="000000"/>
                </a:solidFill>
                <a:highlight>
                  <a:srgbClr val="FFFFFE"/>
                </a:highlight>
                <a:latin typeface="Roboto Mono"/>
                <a:ea typeface="Roboto Mono"/>
                <a:cs typeface="Roboto Mono"/>
                <a:sym typeface="Roboto Mono"/>
              </a:rPr>
              <a:t>, </a:t>
            </a:r>
            <a:r>
              <a:rPr lang="en-GB" sz="1050">
                <a:solidFill>
                  <a:srgbClr val="001080"/>
                </a:solidFill>
                <a:highlight>
                  <a:srgbClr val="FFFFFE"/>
                </a:highlight>
                <a:latin typeface="Roboto Mono"/>
                <a:ea typeface="Roboto Mono"/>
                <a:cs typeface="Roboto Mono"/>
                <a:sym typeface="Roboto Mono"/>
              </a:rPr>
              <a:t>batch_size</a:t>
            </a:r>
            <a:r>
              <a:rPr lang="en-GB" sz="1050">
                <a:solidFill>
                  <a:srgbClr val="000000"/>
                </a:solidFill>
                <a:highlight>
                  <a:srgbClr val="FFFFFE"/>
                </a:highlight>
                <a:latin typeface="Roboto Mono"/>
                <a:ea typeface="Roboto Mono"/>
                <a:cs typeface="Roboto Mono"/>
                <a:sym typeface="Roboto Mono"/>
              </a:rPr>
              <a:t>, </a:t>
            </a:r>
            <a:r>
              <a:rPr lang="en-GB" sz="1050">
                <a:solidFill>
                  <a:srgbClr val="001080"/>
                </a:solidFill>
                <a:highlight>
                  <a:srgbClr val="FFFFFE"/>
                </a:highlight>
                <a:latin typeface="Roboto Mono"/>
                <a:ea typeface="Roboto Mono"/>
                <a:cs typeface="Roboto Mono"/>
                <a:sym typeface="Roboto Mono"/>
              </a:rPr>
              <a:t>shuffle_buffer</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45720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dataset = tf.data.Dataset.from_tensor_slices(series)</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dataset = dataset.window(window_size + </a:t>
            </a:r>
            <a:r>
              <a:rPr lang="en-GB" sz="1050">
                <a:solidFill>
                  <a:srgbClr val="09885A"/>
                </a:solidFill>
                <a:highlight>
                  <a:srgbClr val="FFFFFE"/>
                </a:highlight>
                <a:latin typeface="Roboto Mono"/>
                <a:ea typeface="Roboto Mono"/>
                <a:cs typeface="Roboto Mono"/>
                <a:sym typeface="Roboto Mono"/>
              </a:rPr>
              <a:t>1</a:t>
            </a:r>
            <a:r>
              <a:rPr lang="en-GB" sz="1050">
                <a:solidFill>
                  <a:srgbClr val="000000"/>
                </a:solidFill>
                <a:highlight>
                  <a:srgbClr val="FFFFFE"/>
                </a:highlight>
                <a:latin typeface="Roboto Mono"/>
                <a:ea typeface="Roboto Mono"/>
                <a:cs typeface="Roboto Mono"/>
                <a:sym typeface="Roboto Mono"/>
              </a:rPr>
              <a:t>, shift=</a:t>
            </a:r>
            <a:r>
              <a:rPr lang="en-GB" sz="1050">
                <a:solidFill>
                  <a:srgbClr val="09885A"/>
                </a:solidFill>
                <a:highlight>
                  <a:srgbClr val="FFFFFE"/>
                </a:highlight>
                <a:latin typeface="Roboto Mono"/>
                <a:ea typeface="Roboto Mono"/>
                <a:cs typeface="Roboto Mono"/>
                <a:sym typeface="Roboto Mono"/>
              </a:rPr>
              <a:t>1</a:t>
            </a:r>
            <a:r>
              <a:rPr lang="en-GB" sz="1050">
                <a:solidFill>
                  <a:srgbClr val="000000"/>
                </a:solidFill>
                <a:highlight>
                  <a:srgbClr val="FFFFFE"/>
                </a:highlight>
                <a:latin typeface="Roboto Mono"/>
                <a:ea typeface="Roboto Mono"/>
                <a:cs typeface="Roboto Mono"/>
                <a:sym typeface="Roboto Mono"/>
              </a:rPr>
              <a:t>, drop_remainder=</a:t>
            </a:r>
            <a:r>
              <a:rPr lang="en-GB" sz="1050">
                <a:solidFill>
                  <a:srgbClr val="0000FF"/>
                </a:solidFill>
                <a:highlight>
                  <a:srgbClr val="FFFFFE"/>
                </a:highlight>
                <a:latin typeface="Roboto Mono"/>
                <a:ea typeface="Roboto Mono"/>
                <a:cs typeface="Roboto Mono"/>
                <a:sym typeface="Roboto Mono"/>
              </a:rPr>
              <a:t>True</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dataset = dataset.flat_map(</a:t>
            </a:r>
            <a:r>
              <a:rPr lang="en-GB" sz="1050">
                <a:solidFill>
                  <a:srgbClr val="0000FF"/>
                </a:solidFill>
                <a:highlight>
                  <a:srgbClr val="FFFFFE"/>
                </a:highlight>
                <a:latin typeface="Roboto Mono"/>
                <a:ea typeface="Roboto Mono"/>
                <a:cs typeface="Roboto Mono"/>
                <a:sym typeface="Roboto Mono"/>
              </a:rPr>
              <a:t>lambda</a:t>
            </a:r>
            <a:r>
              <a:rPr lang="en-GB" sz="1050">
                <a:solidFill>
                  <a:srgbClr val="000000"/>
                </a:solidFill>
                <a:highlight>
                  <a:srgbClr val="FFFFFE"/>
                </a:highlight>
                <a:latin typeface="Roboto Mono"/>
                <a:ea typeface="Roboto Mono"/>
                <a:cs typeface="Roboto Mono"/>
                <a:sym typeface="Roboto Mono"/>
              </a:rPr>
              <a:t> window: window.batch(window_size + </a:t>
            </a:r>
            <a:r>
              <a:rPr lang="en-GB" sz="1050">
                <a:solidFill>
                  <a:srgbClr val="09885A"/>
                </a:solidFill>
                <a:highlight>
                  <a:srgbClr val="FFFFFE"/>
                </a:highlight>
                <a:latin typeface="Roboto Mono"/>
                <a:ea typeface="Roboto Mono"/>
                <a:cs typeface="Roboto Mono"/>
                <a:sym typeface="Roboto Mono"/>
              </a:rPr>
              <a:t>1</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dataset = dataset.shuffle(shuffle_buffer).</a:t>
            </a:r>
            <a:r>
              <a:rPr lang="en-GB" sz="1050">
                <a:solidFill>
                  <a:srgbClr val="795E26"/>
                </a:solidFill>
                <a:highlight>
                  <a:srgbClr val="FFFFFE"/>
                </a:highlight>
                <a:latin typeface="Roboto Mono"/>
                <a:ea typeface="Roboto Mono"/>
                <a:cs typeface="Roboto Mono"/>
                <a:sym typeface="Roboto Mono"/>
              </a:rPr>
              <a:t>map</a:t>
            </a:r>
            <a:r>
              <a:rPr lang="en-GB" sz="1050">
                <a:solidFill>
                  <a:srgbClr val="000000"/>
                </a:solidFill>
                <a:highlight>
                  <a:srgbClr val="FFFFFE"/>
                </a:highlight>
                <a:latin typeface="Roboto Mono"/>
                <a:ea typeface="Roboto Mono"/>
                <a:cs typeface="Roboto Mono"/>
                <a:sym typeface="Roboto Mono"/>
              </a:rPr>
              <a:t>(</a:t>
            </a:r>
            <a:r>
              <a:rPr lang="en-GB" sz="1050">
                <a:solidFill>
                  <a:srgbClr val="0000FF"/>
                </a:solidFill>
                <a:highlight>
                  <a:srgbClr val="FFFFFE"/>
                </a:highlight>
                <a:latin typeface="Roboto Mono"/>
                <a:ea typeface="Roboto Mono"/>
                <a:cs typeface="Roboto Mono"/>
                <a:sym typeface="Roboto Mono"/>
              </a:rPr>
              <a:t>lambda</a:t>
            </a:r>
            <a:r>
              <a:rPr lang="en-GB" sz="1050">
                <a:solidFill>
                  <a:srgbClr val="000000"/>
                </a:solidFill>
                <a:highlight>
                  <a:srgbClr val="FFFFFE"/>
                </a:highlight>
                <a:latin typeface="Roboto Mono"/>
                <a:ea typeface="Roboto Mono"/>
                <a:cs typeface="Roboto Mono"/>
                <a:sym typeface="Roboto Mono"/>
              </a:rPr>
              <a:t> window: (window[:</a:t>
            </a:r>
            <a:r>
              <a:rPr lang="en-GB" sz="1050">
                <a:solidFill>
                  <a:srgbClr val="09885A"/>
                </a:solidFill>
                <a:highlight>
                  <a:srgbClr val="FFFFFE"/>
                </a:highlight>
                <a:latin typeface="Roboto Mono"/>
                <a:ea typeface="Roboto Mono"/>
                <a:cs typeface="Roboto Mono"/>
                <a:sym typeface="Roboto Mono"/>
              </a:rPr>
              <a:t>-1</a:t>
            </a:r>
            <a:r>
              <a:rPr lang="en-GB" sz="1050">
                <a:solidFill>
                  <a:srgbClr val="000000"/>
                </a:solidFill>
                <a:highlight>
                  <a:srgbClr val="FFFFFE"/>
                </a:highlight>
                <a:latin typeface="Roboto Mono"/>
                <a:ea typeface="Roboto Mono"/>
                <a:cs typeface="Roboto Mono"/>
                <a:sym typeface="Roboto Mono"/>
              </a:rPr>
              <a:t>], window[</a:t>
            </a:r>
            <a:r>
              <a:rPr lang="en-GB" sz="1050">
                <a:solidFill>
                  <a:srgbClr val="09885A"/>
                </a:solidFill>
                <a:highlight>
                  <a:srgbClr val="FFFFFE"/>
                </a:highlight>
                <a:latin typeface="Roboto Mono"/>
                <a:ea typeface="Roboto Mono"/>
                <a:cs typeface="Roboto Mono"/>
                <a:sym typeface="Roboto Mono"/>
              </a:rPr>
              <a:t>-1</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dataset = dataset.batch(batch_size).prefetch(</a:t>
            </a:r>
            <a:r>
              <a:rPr lang="en-GB" sz="1050">
                <a:solidFill>
                  <a:srgbClr val="09885A"/>
                </a:solidFill>
                <a:highlight>
                  <a:srgbClr val="FFFFFE"/>
                </a:highlight>
                <a:latin typeface="Roboto Mono"/>
                <a:ea typeface="Roboto Mono"/>
                <a:cs typeface="Roboto Mono"/>
                <a:sym typeface="Roboto Mono"/>
              </a:rPr>
              <a:t>1</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a:t>
            </a:r>
            <a:r>
              <a:rPr lang="en-GB" sz="1050">
                <a:solidFill>
                  <a:srgbClr val="AF00DB"/>
                </a:solidFill>
                <a:highlight>
                  <a:srgbClr val="FFFFFE"/>
                </a:highlight>
                <a:latin typeface="Roboto Mono"/>
                <a:ea typeface="Roboto Mono"/>
                <a:cs typeface="Roboto Mono"/>
                <a:sym typeface="Roboto Mono"/>
              </a:rPr>
              <a:t>return</a:t>
            </a:r>
            <a:r>
              <a:rPr lang="en-GB" sz="1050">
                <a:solidFill>
                  <a:srgbClr val="000000"/>
                </a:solidFill>
                <a:highlight>
                  <a:srgbClr val="FFFFFE"/>
                </a:highlight>
                <a:latin typeface="Roboto Mono"/>
                <a:ea typeface="Roboto Mono"/>
                <a:cs typeface="Roboto Mono"/>
                <a:sym typeface="Roboto Mono"/>
              </a:rPr>
              <a:t> dataset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window_size = </a:t>
            </a:r>
            <a:r>
              <a:rPr lang="en-GB" sz="1050">
                <a:solidFill>
                  <a:srgbClr val="09885A"/>
                </a:solidFill>
                <a:highlight>
                  <a:srgbClr val="FFFFFE"/>
                </a:highlight>
                <a:latin typeface="Roboto Mono"/>
                <a:ea typeface="Roboto Mono"/>
                <a:cs typeface="Roboto Mono"/>
                <a:sym typeface="Roboto Mono"/>
              </a:rPr>
              <a:t>20</a:t>
            </a:r>
            <a:endParaRPr sz="1050">
              <a:solidFill>
                <a:srgbClr val="09885A"/>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batch_size = </a:t>
            </a:r>
            <a:r>
              <a:rPr lang="en-GB" sz="1050">
                <a:solidFill>
                  <a:srgbClr val="09885A"/>
                </a:solidFill>
                <a:highlight>
                  <a:srgbClr val="FFFFFE"/>
                </a:highlight>
                <a:latin typeface="Roboto Mono"/>
                <a:ea typeface="Roboto Mono"/>
                <a:cs typeface="Roboto Mono"/>
                <a:sym typeface="Roboto Mono"/>
              </a:rPr>
              <a:t>32</a:t>
            </a:r>
            <a:endParaRPr sz="1050">
              <a:solidFill>
                <a:srgbClr val="09885A"/>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shuffle_buffer_size = </a:t>
            </a:r>
            <a:r>
              <a:rPr lang="en-GB" sz="1050">
                <a:solidFill>
                  <a:srgbClr val="09885A"/>
                </a:solidFill>
                <a:highlight>
                  <a:srgbClr val="FFFFFE"/>
                </a:highlight>
                <a:latin typeface="Roboto Mono"/>
                <a:ea typeface="Roboto Mono"/>
                <a:cs typeface="Roboto Mono"/>
                <a:sym typeface="Roboto Mono"/>
              </a:rPr>
              <a:t>1000</a:t>
            </a:r>
            <a:endParaRPr sz="1050">
              <a:solidFill>
                <a:srgbClr val="09885A"/>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dataset = windowed_dataset(x_train, window_size, batch_size, shuffle_buffer_size)</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l0 = tf.keras.layers.Dense(</a:t>
            </a:r>
            <a:r>
              <a:rPr lang="en-GB" sz="1050">
                <a:solidFill>
                  <a:srgbClr val="09885A"/>
                </a:solidFill>
                <a:highlight>
                  <a:srgbClr val="FFFFFE"/>
                </a:highlight>
                <a:latin typeface="Roboto Mono"/>
                <a:ea typeface="Roboto Mono"/>
                <a:cs typeface="Roboto Mono"/>
                <a:sym typeface="Roboto Mono"/>
              </a:rPr>
              <a:t>1</a:t>
            </a:r>
            <a:r>
              <a:rPr lang="en-GB" sz="1050">
                <a:solidFill>
                  <a:srgbClr val="000000"/>
                </a:solidFill>
                <a:highlight>
                  <a:srgbClr val="FFFFFE"/>
                </a:highlight>
                <a:latin typeface="Roboto Mono"/>
                <a:ea typeface="Roboto Mono"/>
                <a:cs typeface="Roboto Mono"/>
                <a:sym typeface="Roboto Mono"/>
              </a:rPr>
              <a:t>, input_shape=[window_size])</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model = tf.keras.models.Sequential([l0])</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model.</a:t>
            </a:r>
            <a:r>
              <a:rPr lang="en-GB" sz="1050">
                <a:solidFill>
                  <a:srgbClr val="795E26"/>
                </a:solidFill>
                <a:highlight>
                  <a:srgbClr val="FFFFFE"/>
                </a:highlight>
                <a:latin typeface="Roboto Mono"/>
                <a:ea typeface="Roboto Mono"/>
                <a:cs typeface="Roboto Mono"/>
                <a:sym typeface="Roboto Mono"/>
              </a:rPr>
              <a:t>compile</a:t>
            </a:r>
            <a:r>
              <a:rPr lang="en-GB" sz="1050">
                <a:solidFill>
                  <a:srgbClr val="000000"/>
                </a:solidFill>
                <a:highlight>
                  <a:srgbClr val="FFFFFE"/>
                </a:highlight>
                <a:latin typeface="Roboto Mono"/>
                <a:ea typeface="Roboto Mono"/>
                <a:cs typeface="Roboto Mono"/>
                <a:sym typeface="Roboto Mono"/>
              </a:rPr>
              <a:t>(loss=</a:t>
            </a:r>
            <a:r>
              <a:rPr lang="en-GB" sz="1050">
                <a:solidFill>
                  <a:srgbClr val="A31515"/>
                </a:solidFill>
                <a:highlight>
                  <a:srgbClr val="FFFFFE"/>
                </a:highlight>
                <a:latin typeface="Roboto Mono"/>
                <a:ea typeface="Roboto Mono"/>
                <a:cs typeface="Roboto Mono"/>
                <a:sym typeface="Roboto Mono"/>
              </a:rPr>
              <a:t>"mse"</a:t>
            </a:r>
            <a:r>
              <a:rPr lang="en-GB" sz="1050">
                <a:solidFill>
                  <a:srgbClr val="000000"/>
                </a:solidFill>
                <a:highlight>
                  <a:srgbClr val="FFFFFE"/>
                </a:highlight>
                <a:latin typeface="Roboto Mono"/>
                <a:ea typeface="Roboto Mono"/>
                <a:cs typeface="Roboto Mono"/>
                <a:sym typeface="Roboto Mono"/>
              </a:rPr>
              <a:t>, optimizer=tf.keras.optimizers.SGD(learning_rate=</a:t>
            </a:r>
            <a:r>
              <a:rPr lang="en-GB" sz="1050">
                <a:solidFill>
                  <a:srgbClr val="09885A"/>
                </a:solidFill>
                <a:highlight>
                  <a:srgbClr val="FFFFFE"/>
                </a:highlight>
                <a:latin typeface="Roboto Mono"/>
                <a:ea typeface="Roboto Mono"/>
                <a:cs typeface="Roboto Mono"/>
                <a:sym typeface="Roboto Mono"/>
              </a:rPr>
              <a:t>1e-6</a:t>
            </a:r>
            <a:r>
              <a:rPr lang="en-GB" sz="1050">
                <a:solidFill>
                  <a:srgbClr val="000000"/>
                </a:solidFill>
                <a:highlight>
                  <a:srgbClr val="FFFFFE"/>
                </a:highlight>
                <a:latin typeface="Roboto Mono"/>
                <a:ea typeface="Roboto Mono"/>
                <a:cs typeface="Roboto Mono"/>
                <a:sym typeface="Roboto Mono"/>
              </a:rPr>
              <a:t>, momentum=</a:t>
            </a:r>
            <a:r>
              <a:rPr lang="en-GB" sz="1050">
                <a:solidFill>
                  <a:srgbClr val="09885A"/>
                </a:solidFill>
                <a:highlight>
                  <a:srgbClr val="FFFFFE"/>
                </a:highlight>
                <a:latin typeface="Roboto Mono"/>
                <a:ea typeface="Roboto Mono"/>
                <a:cs typeface="Roboto Mono"/>
                <a:sym typeface="Roboto Mono"/>
              </a:rPr>
              <a:t>0.9</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model.fit(dataset,epochs=</a:t>
            </a:r>
            <a:r>
              <a:rPr lang="en-GB" sz="1050">
                <a:solidFill>
                  <a:srgbClr val="09885A"/>
                </a:solidFill>
                <a:highlight>
                  <a:srgbClr val="FFFFFE"/>
                </a:highlight>
                <a:latin typeface="Roboto Mono"/>
                <a:ea typeface="Roboto Mono"/>
                <a:cs typeface="Roboto Mono"/>
                <a:sym typeface="Roboto Mono"/>
              </a:rPr>
              <a:t>100</a:t>
            </a:r>
            <a:r>
              <a:rPr lang="en-GB" sz="1050">
                <a:solidFill>
                  <a:srgbClr val="000000"/>
                </a:solidFill>
                <a:highlight>
                  <a:srgbClr val="FFFFFE"/>
                </a:highlight>
                <a:latin typeface="Roboto Mono"/>
                <a:ea typeface="Roboto Mono"/>
                <a:cs typeface="Roboto Mono"/>
                <a:sym typeface="Roboto Mono"/>
              </a:rPr>
              <a:t>,verbose=</a:t>
            </a:r>
            <a:r>
              <a:rPr lang="en-GB" sz="1050">
                <a:solidFill>
                  <a:srgbClr val="09885A"/>
                </a:solidFill>
                <a:highlight>
                  <a:srgbClr val="FFFFFE"/>
                </a:highlight>
                <a:latin typeface="Roboto Mono"/>
                <a:ea typeface="Roboto Mono"/>
                <a:cs typeface="Roboto Mono"/>
                <a:sym typeface="Roboto Mono"/>
              </a:rPr>
              <a:t>0</a:t>
            </a:r>
            <a:r>
              <a:rPr lang="en-GB" sz="1050">
                <a:solidFill>
                  <a:srgbClr val="000000"/>
                </a:solidFill>
                <a:highlight>
                  <a:srgbClr val="FFFFFE"/>
                </a:highlight>
                <a:latin typeface="Roboto Mono"/>
                <a:ea typeface="Roboto Mono"/>
                <a:cs typeface="Roboto Mono"/>
                <a:sym typeface="Roboto Mono"/>
              </a:rPr>
              <a:t>)</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7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Validation</a:t>
            </a:r>
            <a:endParaRPr/>
          </a:p>
        </p:txBody>
      </p:sp>
      <p:sp>
        <p:nvSpPr>
          <p:cNvPr id="1309" name="Google Shape;1309;p174"/>
          <p:cNvSpPr txBox="1"/>
          <p:nvPr>
            <p:ph idx="1" type="body"/>
          </p:nvPr>
        </p:nvSpPr>
        <p:spPr>
          <a:xfrm>
            <a:off x="370475" y="1516350"/>
            <a:ext cx="8322600" cy="3360000"/>
          </a:xfrm>
          <a:prstGeom prst="rect">
            <a:avLst/>
          </a:prstGeom>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forecast =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AF00DB"/>
                </a:solidFill>
                <a:highlight>
                  <a:srgbClr val="FFFFFE"/>
                </a:highlight>
                <a:latin typeface="Roboto Mono"/>
                <a:ea typeface="Roboto Mono"/>
                <a:cs typeface="Roboto Mono"/>
                <a:sym typeface="Roboto Mono"/>
              </a:rPr>
              <a:t>for</a:t>
            </a:r>
            <a:r>
              <a:rPr lang="en-GB" sz="1050">
                <a:solidFill>
                  <a:srgbClr val="000000"/>
                </a:solidFill>
                <a:highlight>
                  <a:srgbClr val="FFFFFE"/>
                </a:highlight>
                <a:latin typeface="Roboto Mono"/>
                <a:ea typeface="Roboto Mono"/>
                <a:cs typeface="Roboto Mono"/>
                <a:sym typeface="Roboto Mono"/>
              </a:rPr>
              <a:t> time </a:t>
            </a:r>
            <a:r>
              <a:rPr lang="en-GB" sz="1050">
                <a:solidFill>
                  <a:srgbClr val="0000FF"/>
                </a:solidFill>
                <a:highlight>
                  <a:srgbClr val="FFFFFE"/>
                </a:highlight>
                <a:latin typeface="Roboto Mono"/>
                <a:ea typeface="Roboto Mono"/>
                <a:cs typeface="Roboto Mono"/>
                <a:sym typeface="Roboto Mono"/>
              </a:rPr>
              <a:t>in</a:t>
            </a:r>
            <a:r>
              <a:rPr lang="en-GB" sz="1050">
                <a:solidFill>
                  <a:srgbClr val="000000"/>
                </a:solidFill>
                <a:highlight>
                  <a:srgbClr val="FFFFFE"/>
                </a:highlight>
                <a:latin typeface="Roboto Mono"/>
                <a:ea typeface="Roboto Mono"/>
                <a:cs typeface="Roboto Mono"/>
                <a:sym typeface="Roboto Mono"/>
              </a:rPr>
              <a:t> </a:t>
            </a:r>
            <a:r>
              <a:rPr lang="en-GB" sz="1050">
                <a:solidFill>
                  <a:srgbClr val="795E26"/>
                </a:solidFill>
                <a:highlight>
                  <a:srgbClr val="FFFFFE"/>
                </a:highlight>
                <a:latin typeface="Roboto Mono"/>
                <a:ea typeface="Roboto Mono"/>
                <a:cs typeface="Roboto Mono"/>
                <a:sym typeface="Roboto Mono"/>
              </a:rPr>
              <a:t>range</a:t>
            </a:r>
            <a:r>
              <a:rPr lang="en-GB" sz="1050">
                <a:solidFill>
                  <a:srgbClr val="000000"/>
                </a:solidFill>
                <a:highlight>
                  <a:srgbClr val="FFFFFE"/>
                </a:highlight>
                <a:latin typeface="Roboto Mono"/>
                <a:ea typeface="Roboto Mono"/>
                <a:cs typeface="Roboto Mono"/>
                <a:sym typeface="Roboto Mono"/>
              </a:rPr>
              <a:t>(</a:t>
            </a:r>
            <a:r>
              <a:rPr lang="en-GB" sz="1050">
                <a:solidFill>
                  <a:srgbClr val="795E26"/>
                </a:solidFill>
                <a:highlight>
                  <a:srgbClr val="FFFFFE"/>
                </a:highlight>
                <a:latin typeface="Roboto Mono"/>
                <a:ea typeface="Roboto Mono"/>
                <a:cs typeface="Roboto Mono"/>
                <a:sym typeface="Roboto Mono"/>
              </a:rPr>
              <a:t>len</a:t>
            </a:r>
            <a:r>
              <a:rPr lang="en-GB" sz="1050">
                <a:solidFill>
                  <a:srgbClr val="000000"/>
                </a:solidFill>
                <a:highlight>
                  <a:srgbClr val="FFFFFE"/>
                </a:highlight>
                <a:latin typeface="Roboto Mono"/>
                <a:ea typeface="Roboto Mono"/>
                <a:cs typeface="Roboto Mono"/>
                <a:sym typeface="Roboto Mono"/>
              </a:rPr>
              <a:t>(series) - window_size):</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 forecast.append(model.predict(series[time:time + window_size][np.newaxis]))</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forecast = forecast[split_time-window_size:]</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results = np.array(forecast)[:, </a:t>
            </a:r>
            <a:r>
              <a:rPr lang="en-GB" sz="1050">
                <a:solidFill>
                  <a:srgbClr val="09885A"/>
                </a:solidFill>
                <a:highlight>
                  <a:srgbClr val="FFFFFE"/>
                </a:highlight>
                <a:latin typeface="Roboto Mono"/>
                <a:ea typeface="Roboto Mono"/>
                <a:cs typeface="Roboto Mono"/>
                <a:sym typeface="Roboto Mono"/>
              </a:rPr>
              <a:t>0</a:t>
            </a:r>
            <a:r>
              <a:rPr lang="en-GB" sz="1050">
                <a:solidFill>
                  <a:srgbClr val="000000"/>
                </a:solidFill>
                <a:highlight>
                  <a:srgbClr val="FFFFFE"/>
                </a:highlight>
                <a:latin typeface="Roboto Mono"/>
                <a:ea typeface="Roboto Mono"/>
                <a:cs typeface="Roboto Mono"/>
                <a:sym typeface="Roboto Mono"/>
              </a:rPr>
              <a:t>, </a:t>
            </a:r>
            <a:r>
              <a:rPr lang="en-GB" sz="1050">
                <a:solidFill>
                  <a:srgbClr val="09885A"/>
                </a:solidFill>
                <a:highlight>
                  <a:srgbClr val="FFFFFE"/>
                </a:highlight>
                <a:latin typeface="Roboto Mono"/>
                <a:ea typeface="Roboto Mono"/>
                <a:cs typeface="Roboto Mono"/>
                <a:sym typeface="Roboto Mono"/>
              </a:rPr>
              <a:t>0</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plt.figure(figsize=(</a:t>
            </a:r>
            <a:r>
              <a:rPr lang="en-GB" sz="1050">
                <a:solidFill>
                  <a:srgbClr val="09885A"/>
                </a:solidFill>
                <a:highlight>
                  <a:srgbClr val="FFFFFE"/>
                </a:highlight>
                <a:latin typeface="Roboto Mono"/>
                <a:ea typeface="Roboto Mono"/>
                <a:cs typeface="Roboto Mono"/>
                <a:sym typeface="Roboto Mono"/>
              </a:rPr>
              <a:t>10</a:t>
            </a:r>
            <a:r>
              <a:rPr lang="en-GB" sz="1050">
                <a:solidFill>
                  <a:srgbClr val="000000"/>
                </a:solidFill>
                <a:highlight>
                  <a:srgbClr val="FFFFFE"/>
                </a:highlight>
                <a:latin typeface="Roboto Mono"/>
                <a:ea typeface="Roboto Mono"/>
                <a:cs typeface="Roboto Mono"/>
                <a:sym typeface="Roboto Mono"/>
              </a:rPr>
              <a:t>, </a:t>
            </a:r>
            <a:r>
              <a:rPr lang="en-GB" sz="1050">
                <a:solidFill>
                  <a:srgbClr val="09885A"/>
                </a:solidFill>
                <a:highlight>
                  <a:srgbClr val="FFFFFE"/>
                </a:highlight>
                <a:latin typeface="Roboto Mono"/>
                <a:ea typeface="Roboto Mono"/>
                <a:cs typeface="Roboto Mono"/>
                <a:sym typeface="Roboto Mono"/>
              </a:rPr>
              <a:t>6</a:t>
            </a:r>
            <a:r>
              <a:rPr lang="en-GB" sz="1050">
                <a:solidFill>
                  <a:srgbClr val="000000"/>
                </a:solidFill>
                <a:highlight>
                  <a:srgbClr val="FFFFFE"/>
                </a:highlight>
                <a:latin typeface="Roboto Mono"/>
                <a:ea typeface="Roboto Mono"/>
                <a:cs typeface="Roboto Mono"/>
                <a:sym typeface="Roboto Mono"/>
              </a:rPr>
              <a:t>))</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plot_series(time_valid, x_valid)</a:t>
            </a:r>
            <a:endParaRPr sz="1050">
              <a:solidFill>
                <a:srgbClr val="000000"/>
              </a:solidFill>
              <a:highlight>
                <a:srgbClr val="FFFFFE"/>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GB" sz="1050">
                <a:solidFill>
                  <a:srgbClr val="000000"/>
                </a:solidFill>
                <a:highlight>
                  <a:srgbClr val="FFFFFE"/>
                </a:highlight>
                <a:latin typeface="Roboto Mono"/>
                <a:ea typeface="Roboto Mono"/>
                <a:cs typeface="Roboto Mono"/>
                <a:sym typeface="Roboto Mono"/>
              </a:rPr>
              <a:t>plot_series(time_valid, results)</a:t>
            </a:r>
            <a:endParaRPr sz="1050">
              <a:solidFill>
                <a:srgbClr val="000000"/>
              </a:solidFill>
              <a:highlight>
                <a:srgbClr val="FFFFFE"/>
              </a:highlight>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lnSpc>
                <a:spcPct val="135714"/>
              </a:lnSpc>
              <a:spcBef>
                <a:spcPts val="1000"/>
              </a:spcBef>
              <a:spcAft>
                <a:spcPts val="0"/>
              </a:spcAft>
              <a:buNone/>
            </a:pPr>
            <a:r>
              <a:rPr lang="en-GB" sz="1050">
                <a:solidFill>
                  <a:srgbClr val="000000"/>
                </a:solidFill>
                <a:highlight>
                  <a:srgbClr val="FFFFFE"/>
                </a:highlight>
                <a:latin typeface="Roboto Mono"/>
                <a:ea typeface="Roboto Mono"/>
                <a:cs typeface="Roboto Mono"/>
                <a:sym typeface="Roboto Mono"/>
              </a:rPr>
              <a:t>tf.keras.metrics.mean_absolute_error(x_valid, results).numpy()</a:t>
            </a:r>
            <a:endParaRPr sz="1050">
              <a:solidFill>
                <a:srgbClr val="000000"/>
              </a:solidFill>
              <a:highlight>
                <a:srgbClr val="FFFFFE"/>
              </a:highlight>
              <a:latin typeface="Roboto Mono"/>
              <a:ea typeface="Roboto Mono"/>
              <a:cs typeface="Roboto Mono"/>
              <a:sym typeface="Roboto Mono"/>
            </a:endParaRPr>
          </a:p>
          <a:p>
            <a:pPr indent="0" lvl="0" marL="0" rtl="0" algn="l">
              <a:spcBef>
                <a:spcPts val="0"/>
              </a:spcBef>
              <a:spcAft>
                <a:spcPts val="10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Wildcards</a:t>
            </a:r>
            <a:endParaRPr/>
          </a:p>
        </p:txBody>
      </p:sp>
      <p:sp>
        <p:nvSpPr>
          <p:cNvPr id="177" name="Google Shape;177;p29"/>
          <p:cNvSpPr txBox="1"/>
          <p:nvPr>
            <p:ph idx="1" type="body"/>
          </p:nvPr>
        </p:nvSpPr>
        <p:spPr>
          <a:xfrm>
            <a:off x="370475" y="1516350"/>
            <a:ext cx="3015600" cy="2240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Used to find patterns</a:t>
            </a:r>
            <a:endParaRPr/>
          </a:p>
          <a:p>
            <a:pPr indent="-330200" lvl="0" marL="457200" rtl="0" algn="l">
              <a:spcBef>
                <a:spcPts val="0"/>
              </a:spcBef>
              <a:spcAft>
                <a:spcPts val="0"/>
              </a:spcAft>
              <a:buSzPts val="1600"/>
              <a:buChar char="●"/>
            </a:pPr>
            <a:r>
              <a:rPr lang="en-GB"/>
              <a:t>They don’t match NULL</a:t>
            </a:r>
            <a:endParaRPr/>
          </a:p>
          <a:p>
            <a:pPr indent="-330200" lvl="0" marL="457200" rtl="0" algn="l">
              <a:spcBef>
                <a:spcPts val="0"/>
              </a:spcBef>
              <a:spcAft>
                <a:spcPts val="0"/>
              </a:spcAft>
              <a:buSzPts val="1600"/>
              <a:buChar char="●"/>
            </a:pPr>
            <a:r>
              <a:rPr lang="en-GB"/>
              <a:t>Can only be used with strings</a:t>
            </a:r>
            <a:endParaRPr/>
          </a:p>
        </p:txBody>
      </p:sp>
      <p:pic>
        <p:nvPicPr>
          <p:cNvPr id="178" name="Google Shape;178;p29"/>
          <p:cNvPicPr preferRelativeResize="0"/>
          <p:nvPr/>
        </p:nvPicPr>
        <p:blipFill>
          <a:blip r:embed="rId3">
            <a:alphaModFix/>
          </a:blip>
          <a:stretch>
            <a:fillRect/>
          </a:stretch>
        </p:blipFill>
        <p:spPr>
          <a:xfrm>
            <a:off x="4762825" y="1372776"/>
            <a:ext cx="4147176" cy="2143825"/>
          </a:xfrm>
          <a:prstGeom prst="rect">
            <a:avLst/>
          </a:prstGeom>
          <a:noFill/>
          <a:ln>
            <a:noFill/>
          </a:ln>
        </p:spPr>
      </p:pic>
      <p:pic>
        <p:nvPicPr>
          <p:cNvPr id="179" name="Google Shape;179;p29"/>
          <p:cNvPicPr preferRelativeResize="0"/>
          <p:nvPr/>
        </p:nvPicPr>
        <p:blipFill>
          <a:blip r:embed="rId4">
            <a:alphaModFix/>
          </a:blip>
          <a:stretch>
            <a:fillRect/>
          </a:stretch>
        </p:blipFill>
        <p:spPr>
          <a:xfrm>
            <a:off x="4762825" y="3842025"/>
            <a:ext cx="2581475" cy="781500"/>
          </a:xfrm>
          <a:prstGeom prst="rect">
            <a:avLst/>
          </a:prstGeom>
          <a:noFill/>
          <a:ln>
            <a:noFill/>
          </a:ln>
        </p:spPr>
      </p:pic>
      <p:sp>
        <p:nvSpPr>
          <p:cNvPr id="180" name="Google Shape;180;p29"/>
          <p:cNvSpPr txBox="1"/>
          <p:nvPr/>
        </p:nvSpPr>
        <p:spPr>
          <a:xfrm>
            <a:off x="2248625" y="3833275"/>
            <a:ext cx="194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Match a single character</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ORDER BY Clause</a:t>
            </a:r>
            <a:endParaRPr/>
          </a:p>
        </p:txBody>
      </p:sp>
      <p:sp>
        <p:nvSpPr>
          <p:cNvPr id="186" name="Google Shape;186;p30"/>
          <p:cNvSpPr txBox="1"/>
          <p:nvPr>
            <p:ph idx="1" type="body"/>
          </p:nvPr>
        </p:nvSpPr>
        <p:spPr>
          <a:xfrm>
            <a:off x="370475" y="1516350"/>
            <a:ext cx="40824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Can take multiple column names</a:t>
            </a:r>
            <a:endParaRPr/>
          </a:p>
          <a:p>
            <a:pPr indent="-330200" lvl="0" marL="457200" rtl="0" algn="l">
              <a:spcBef>
                <a:spcPts val="0"/>
              </a:spcBef>
              <a:spcAft>
                <a:spcPts val="0"/>
              </a:spcAft>
              <a:buSzPts val="1600"/>
              <a:buChar char="●"/>
            </a:pPr>
            <a:r>
              <a:rPr lang="en-GB"/>
              <a:t>Can sort by column not retrieved</a:t>
            </a:r>
            <a:endParaRPr/>
          </a:p>
          <a:p>
            <a:pPr indent="-330200" lvl="0" marL="457200" rtl="0" algn="l">
              <a:spcBef>
                <a:spcPts val="0"/>
              </a:spcBef>
              <a:spcAft>
                <a:spcPts val="0"/>
              </a:spcAft>
              <a:buSzPts val="1600"/>
              <a:buChar char="●"/>
            </a:pPr>
            <a:r>
              <a:rPr lang="en-GB"/>
              <a:t>You can order by column position</a:t>
            </a:r>
            <a:endParaRPr/>
          </a:p>
        </p:txBody>
      </p:sp>
      <p:pic>
        <p:nvPicPr>
          <p:cNvPr id="187" name="Google Shape;187;p30"/>
          <p:cNvPicPr preferRelativeResize="0"/>
          <p:nvPr/>
        </p:nvPicPr>
        <p:blipFill>
          <a:blip r:embed="rId3">
            <a:alphaModFix/>
          </a:blip>
          <a:stretch>
            <a:fillRect/>
          </a:stretch>
        </p:blipFill>
        <p:spPr>
          <a:xfrm>
            <a:off x="5134650" y="1919825"/>
            <a:ext cx="3135199" cy="91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Math operations</a:t>
            </a:r>
            <a:endParaRPr/>
          </a:p>
        </p:txBody>
      </p:sp>
      <p:sp>
        <p:nvSpPr>
          <p:cNvPr id="193" name="Google Shape;193;p31"/>
          <p:cNvSpPr txBox="1"/>
          <p:nvPr>
            <p:ph idx="1" type="body"/>
          </p:nvPr>
        </p:nvSpPr>
        <p:spPr>
          <a:xfrm>
            <a:off x="370475" y="1516350"/>
            <a:ext cx="40914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t/>
            </a:r>
            <a:endParaRPr/>
          </a:p>
        </p:txBody>
      </p:sp>
      <p:pic>
        <p:nvPicPr>
          <p:cNvPr id="194" name="Google Shape;194;p31"/>
          <p:cNvPicPr preferRelativeResize="0"/>
          <p:nvPr/>
        </p:nvPicPr>
        <p:blipFill>
          <a:blip r:embed="rId3">
            <a:alphaModFix/>
          </a:blip>
          <a:stretch>
            <a:fillRect/>
          </a:stretch>
        </p:blipFill>
        <p:spPr>
          <a:xfrm>
            <a:off x="5484350" y="1684138"/>
            <a:ext cx="2696275" cy="1403425"/>
          </a:xfrm>
          <a:prstGeom prst="rect">
            <a:avLst/>
          </a:prstGeom>
          <a:noFill/>
          <a:ln>
            <a:noFill/>
          </a:ln>
        </p:spPr>
      </p:pic>
      <p:pic>
        <p:nvPicPr>
          <p:cNvPr id="195" name="Google Shape;195;p31"/>
          <p:cNvPicPr preferRelativeResize="0"/>
          <p:nvPr/>
        </p:nvPicPr>
        <p:blipFill>
          <a:blip r:embed="rId4">
            <a:alphaModFix/>
          </a:blip>
          <a:stretch>
            <a:fillRect/>
          </a:stretch>
        </p:blipFill>
        <p:spPr>
          <a:xfrm>
            <a:off x="4881275" y="3328675"/>
            <a:ext cx="3796525" cy="1456425"/>
          </a:xfrm>
          <a:prstGeom prst="rect">
            <a:avLst/>
          </a:prstGeom>
          <a:noFill/>
          <a:ln>
            <a:noFill/>
          </a:ln>
        </p:spPr>
      </p:pic>
      <p:pic>
        <p:nvPicPr>
          <p:cNvPr id="196" name="Google Shape;196;p31"/>
          <p:cNvPicPr preferRelativeResize="0"/>
          <p:nvPr/>
        </p:nvPicPr>
        <p:blipFill>
          <a:blip r:embed="rId5">
            <a:alphaModFix/>
          </a:blip>
          <a:stretch>
            <a:fillRect/>
          </a:stretch>
        </p:blipFill>
        <p:spPr>
          <a:xfrm>
            <a:off x="463038" y="2000651"/>
            <a:ext cx="3906276" cy="22967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nvSpPr>
        <p:spPr>
          <a:xfrm>
            <a:off x="529725" y="213625"/>
            <a:ext cx="3272400" cy="46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Roboto"/>
                <a:ea typeface="Roboto"/>
                <a:cs typeface="Roboto"/>
                <a:sym typeface="Roboto"/>
              </a:rPr>
              <a:t>Table of Contents</a:t>
            </a:r>
            <a:endParaRPr b="1" sz="18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3">
                  <a:extLst>
                    <a:ext uri="{A12FA001-AC4F-418D-AE19-62706E023703}">
                      <ahyp:hlinkClr val="tx"/>
                    </a:ext>
                  </a:extLst>
                </a:hlinkClick>
              </a:rPr>
              <a:t>Statistics</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4">
                  <a:extLst>
                    <a:ext uri="{A12FA001-AC4F-418D-AE19-62706E023703}">
                      <ahyp:hlinkClr val="tx"/>
                    </a:ext>
                  </a:extLst>
                </a:hlinkClick>
              </a:rPr>
              <a:t>Machine Learning Fundamentals</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5">
                  <a:extLst>
                    <a:ext uri="{A12FA001-AC4F-418D-AE19-62706E023703}">
                      <ahyp:hlinkClr val="tx"/>
                    </a:ext>
                  </a:extLst>
                </a:hlinkClick>
              </a:rPr>
              <a:t>Scrum</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6">
                  <a:extLst>
                    <a:ext uri="{A12FA001-AC4F-418D-AE19-62706E023703}">
                      <ahyp:hlinkClr val="tx"/>
                    </a:ext>
                  </a:extLst>
                </a:hlinkClick>
              </a:rPr>
              <a:t>Jupyter Notebook</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7">
                  <a:extLst>
                    <a:ext uri="{A12FA001-AC4F-418D-AE19-62706E023703}">
                      <ahyp:hlinkClr val="tx"/>
                    </a:ext>
                  </a:extLst>
                </a:hlinkClick>
              </a:rPr>
              <a:t>Data Visualization</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8">
                  <a:extLst>
                    <a:ext uri="{A12FA001-AC4F-418D-AE19-62706E023703}">
                      <ahyp:hlinkClr val="tx"/>
                    </a:ext>
                  </a:extLst>
                </a:hlinkClick>
              </a:rPr>
              <a:t>Rstudio</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9">
                  <a:extLst>
                    <a:ext uri="{A12FA001-AC4F-418D-AE19-62706E023703}">
                      <ahyp:hlinkClr val="tx"/>
                    </a:ext>
                  </a:extLst>
                </a:hlinkClick>
              </a:rPr>
              <a:t>Time Series Forecasting</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10">
                  <a:extLst>
                    <a:ext uri="{A12FA001-AC4F-418D-AE19-62706E023703}">
                      <ahyp:hlinkClr val="tx"/>
                    </a:ext>
                  </a:extLst>
                </a:hlinkClick>
              </a:rPr>
              <a:t>LSTM</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11">
                  <a:extLst>
                    <a:ext uri="{A12FA001-AC4F-418D-AE19-62706E023703}">
                      <ahyp:hlinkClr val="tx"/>
                    </a:ext>
                  </a:extLst>
                </a:hlinkClick>
              </a:rPr>
              <a:t>Transformers</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12">
                  <a:extLst>
                    <a:ext uri="{A12FA001-AC4F-418D-AE19-62706E023703}">
                      <ahyp:hlinkClr val="tx"/>
                    </a:ext>
                  </a:extLst>
                </a:hlinkClick>
              </a:rPr>
              <a:t>Gradient Boosting Methods</a:t>
            </a:r>
            <a:endParaRPr sz="1600">
              <a:solidFill>
                <a:schemeClr val="lt2"/>
              </a:solidFill>
              <a:latin typeface="Roboto"/>
              <a:ea typeface="Roboto"/>
              <a:cs typeface="Roboto"/>
              <a:sym typeface="Roboto"/>
            </a:endParaRPr>
          </a:p>
          <a:p>
            <a:pPr indent="-330200" lvl="1" marL="914400" rtl="0" algn="l">
              <a:spcBef>
                <a:spcPts val="0"/>
              </a:spcBef>
              <a:spcAft>
                <a:spcPts val="0"/>
              </a:spcAft>
              <a:buClr>
                <a:schemeClr val="lt2"/>
              </a:buClr>
              <a:buSzPts val="1600"/>
              <a:buFont typeface="Roboto"/>
              <a:buAutoNum type="alphaLcPeriod"/>
            </a:pPr>
            <a:r>
              <a:rPr lang="en-GB" sz="1600">
                <a:solidFill>
                  <a:schemeClr val="lt2"/>
                </a:solidFill>
                <a:uFill>
                  <a:noFill/>
                </a:uFill>
                <a:latin typeface="Roboto"/>
                <a:ea typeface="Roboto"/>
                <a:cs typeface="Roboto"/>
                <a:sym typeface="Roboto"/>
                <a:hlinkClick>
                  <a:extLst>
                    <a:ext uri="{A12FA001-AC4F-418D-AE19-62706E023703}">
                      <ahyp:hlinkClr val="tx"/>
                    </a:ext>
                  </a:extLst>
                </a:hlinkClick>
              </a:rPr>
              <a:t>GB</a:t>
            </a:r>
            <a:endParaRPr sz="1600">
              <a:solidFill>
                <a:schemeClr val="lt2"/>
              </a:solidFill>
              <a:latin typeface="Roboto"/>
              <a:ea typeface="Roboto"/>
              <a:cs typeface="Roboto"/>
              <a:sym typeface="Roboto"/>
            </a:endParaRPr>
          </a:p>
          <a:p>
            <a:pPr indent="-330200" lvl="1" marL="914400" rtl="0" algn="l">
              <a:spcBef>
                <a:spcPts val="0"/>
              </a:spcBef>
              <a:spcAft>
                <a:spcPts val="0"/>
              </a:spcAft>
              <a:buClr>
                <a:schemeClr val="lt2"/>
              </a:buClr>
              <a:buSzPts val="1600"/>
              <a:buFont typeface="Roboto"/>
              <a:buAutoNum type="alphaLcPeriod"/>
            </a:pPr>
            <a:r>
              <a:rPr lang="en-GB" sz="1600">
                <a:solidFill>
                  <a:schemeClr val="lt2"/>
                </a:solidFill>
                <a:uFill>
                  <a:noFill/>
                </a:uFill>
                <a:latin typeface="Roboto"/>
                <a:ea typeface="Roboto"/>
                <a:cs typeface="Roboto"/>
                <a:sym typeface="Roboto"/>
                <a:hlinkClick>
                  <a:extLst>
                    <a:ext uri="{A12FA001-AC4F-418D-AE19-62706E023703}">
                      <ahyp:hlinkClr val="tx"/>
                    </a:ext>
                  </a:extLst>
                </a:hlinkClick>
              </a:rPr>
              <a:t>XGBoost</a:t>
            </a:r>
            <a:endParaRPr sz="1600">
              <a:solidFill>
                <a:schemeClr val="lt2"/>
              </a:solidFill>
              <a:latin typeface="Roboto"/>
              <a:ea typeface="Roboto"/>
              <a:cs typeface="Roboto"/>
              <a:sym typeface="Roboto"/>
            </a:endParaRPr>
          </a:p>
          <a:p>
            <a:pPr indent="-330200" lvl="1" marL="914400" rtl="0" algn="l">
              <a:spcBef>
                <a:spcPts val="0"/>
              </a:spcBef>
              <a:spcAft>
                <a:spcPts val="0"/>
              </a:spcAft>
              <a:buClr>
                <a:schemeClr val="lt2"/>
              </a:buClr>
              <a:buSzPts val="1600"/>
              <a:buFont typeface="Roboto"/>
              <a:buAutoNum type="alphaLcPeriod"/>
            </a:pPr>
            <a:r>
              <a:rPr lang="en-GB" sz="1600">
                <a:solidFill>
                  <a:schemeClr val="lt2"/>
                </a:solidFill>
                <a:uFill>
                  <a:noFill/>
                </a:uFill>
                <a:latin typeface="Roboto"/>
                <a:ea typeface="Roboto"/>
                <a:cs typeface="Roboto"/>
                <a:sym typeface="Roboto"/>
                <a:hlinkClick>
                  <a:extLst>
                    <a:ext uri="{A12FA001-AC4F-418D-AE19-62706E023703}">
                      <ahyp:hlinkClr val="tx"/>
                    </a:ext>
                  </a:extLst>
                </a:hlinkClick>
              </a:rPr>
              <a:t>LightGBM</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AutoNum type="arabicPeriod"/>
            </a:pPr>
            <a:r>
              <a:rPr lang="en-GB" sz="1600">
                <a:solidFill>
                  <a:schemeClr val="lt2"/>
                </a:solidFill>
                <a:uFill>
                  <a:noFill/>
                </a:uFill>
                <a:latin typeface="Roboto"/>
                <a:ea typeface="Roboto"/>
                <a:cs typeface="Roboto"/>
                <a:sym typeface="Roboto"/>
                <a:hlinkClick action="ppaction://hlinksldjump" r:id="rId13">
                  <a:extLst>
                    <a:ext uri="{A12FA001-AC4F-418D-AE19-62706E023703}">
                      <ahyp:hlinkClr val="tx"/>
                    </a:ext>
                  </a:extLst>
                </a:hlinkClick>
              </a:rPr>
              <a:t>NLP</a:t>
            </a:r>
            <a:endParaRPr sz="1600">
              <a:solidFill>
                <a:schemeClr val="lt2"/>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Aggregate Functions</a:t>
            </a:r>
            <a:endParaRPr/>
          </a:p>
        </p:txBody>
      </p:sp>
      <p:pic>
        <p:nvPicPr>
          <p:cNvPr id="202" name="Google Shape;202;p32"/>
          <p:cNvPicPr preferRelativeResize="0"/>
          <p:nvPr/>
        </p:nvPicPr>
        <p:blipFill>
          <a:blip r:embed="rId3">
            <a:alphaModFix/>
          </a:blip>
          <a:stretch>
            <a:fillRect/>
          </a:stretch>
        </p:blipFill>
        <p:spPr>
          <a:xfrm>
            <a:off x="533418" y="1797688"/>
            <a:ext cx="5298356" cy="2132425"/>
          </a:xfrm>
          <a:prstGeom prst="rect">
            <a:avLst/>
          </a:prstGeom>
          <a:noFill/>
          <a:ln>
            <a:noFill/>
          </a:ln>
        </p:spPr>
      </p:pic>
      <p:cxnSp>
        <p:nvCxnSpPr>
          <p:cNvPr id="203" name="Google Shape;203;p32"/>
          <p:cNvCxnSpPr/>
          <p:nvPr/>
        </p:nvCxnSpPr>
        <p:spPr>
          <a:xfrm>
            <a:off x="5975675" y="2708975"/>
            <a:ext cx="584400" cy="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32"/>
          <p:cNvSpPr txBox="1"/>
          <p:nvPr/>
        </p:nvSpPr>
        <p:spPr>
          <a:xfrm>
            <a:off x="6703975" y="2340550"/>
            <a:ext cx="1487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Count singular columns to avoid counting NULL</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Grouping Data</a:t>
            </a:r>
            <a:endParaRPr/>
          </a:p>
        </p:txBody>
      </p:sp>
      <p:sp>
        <p:nvSpPr>
          <p:cNvPr id="210" name="Google Shape;210;p33"/>
          <p:cNvSpPr txBox="1"/>
          <p:nvPr>
            <p:ph idx="1" type="body"/>
          </p:nvPr>
        </p:nvSpPr>
        <p:spPr>
          <a:xfrm>
            <a:off x="370475" y="1516350"/>
            <a:ext cx="44367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Columns must be present the select statement if they are in group by</a:t>
            </a:r>
            <a:endParaRPr/>
          </a:p>
        </p:txBody>
      </p:sp>
      <p:pic>
        <p:nvPicPr>
          <p:cNvPr id="211" name="Google Shape;211;p33"/>
          <p:cNvPicPr preferRelativeResize="0"/>
          <p:nvPr/>
        </p:nvPicPr>
        <p:blipFill>
          <a:blip r:embed="rId3">
            <a:alphaModFix/>
          </a:blip>
          <a:stretch>
            <a:fillRect/>
          </a:stretch>
        </p:blipFill>
        <p:spPr>
          <a:xfrm>
            <a:off x="4862975" y="1690875"/>
            <a:ext cx="3740500" cy="271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Subqueries</a:t>
            </a:r>
            <a:endParaRPr/>
          </a:p>
        </p:txBody>
      </p:sp>
      <p:pic>
        <p:nvPicPr>
          <p:cNvPr id="217" name="Google Shape;217;p34"/>
          <p:cNvPicPr preferRelativeResize="0"/>
          <p:nvPr/>
        </p:nvPicPr>
        <p:blipFill>
          <a:blip r:embed="rId3">
            <a:alphaModFix/>
          </a:blip>
          <a:stretch>
            <a:fillRect/>
          </a:stretch>
        </p:blipFill>
        <p:spPr>
          <a:xfrm>
            <a:off x="4244425" y="1534058"/>
            <a:ext cx="3932049" cy="3009717"/>
          </a:xfrm>
          <a:prstGeom prst="rect">
            <a:avLst/>
          </a:prstGeom>
          <a:noFill/>
          <a:ln>
            <a:noFill/>
          </a:ln>
        </p:spPr>
      </p:pic>
      <p:sp>
        <p:nvSpPr>
          <p:cNvPr id="218" name="Google Shape;218;p34"/>
          <p:cNvSpPr txBox="1"/>
          <p:nvPr/>
        </p:nvSpPr>
        <p:spPr>
          <a:xfrm>
            <a:off x="557725" y="1534050"/>
            <a:ext cx="3311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The inner query is processed first!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There is no limit to the number of subqueries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Performances slow down with the number of subqueries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They can retrieve only one column</a:t>
            </a:r>
            <a:endParaRPr>
              <a:latin typeface="Roboto"/>
              <a:ea typeface="Roboto"/>
              <a:cs typeface="Roboto"/>
              <a:sym typeface="Roboto"/>
            </a:endParaRPr>
          </a:p>
        </p:txBody>
      </p:sp>
      <p:sp>
        <p:nvSpPr>
          <p:cNvPr id="219" name="Google Shape;219;p34"/>
          <p:cNvSpPr txBox="1"/>
          <p:nvPr/>
        </p:nvSpPr>
        <p:spPr>
          <a:xfrm>
            <a:off x="593150" y="4417575"/>
            <a:ext cx="35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Use </a:t>
            </a:r>
            <a:r>
              <a:rPr lang="en-GB" u="sng">
                <a:solidFill>
                  <a:schemeClr val="hlink"/>
                </a:solidFill>
                <a:latin typeface="Roboto"/>
                <a:ea typeface="Roboto"/>
                <a:cs typeface="Roboto"/>
                <a:sym typeface="Roboto"/>
                <a:hlinkClick r:id="rId4"/>
              </a:rPr>
              <a:t>https://poorsql.com/</a:t>
            </a:r>
            <a:r>
              <a:rPr lang="en-GB">
                <a:latin typeface="Roboto"/>
                <a:ea typeface="Roboto"/>
                <a:cs typeface="Roboto"/>
                <a:sym typeface="Roboto"/>
              </a:rPr>
              <a:t> to clean format</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JOINs</a:t>
            </a:r>
            <a:endParaRPr/>
          </a:p>
        </p:txBody>
      </p:sp>
      <p:pic>
        <p:nvPicPr>
          <p:cNvPr id="225" name="Google Shape;225;p35"/>
          <p:cNvPicPr preferRelativeResize="0"/>
          <p:nvPr/>
        </p:nvPicPr>
        <p:blipFill>
          <a:blip r:embed="rId3">
            <a:alphaModFix/>
          </a:blip>
          <a:stretch>
            <a:fillRect/>
          </a:stretch>
        </p:blipFill>
        <p:spPr>
          <a:xfrm>
            <a:off x="578400" y="1277025"/>
            <a:ext cx="7987257" cy="371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UNION</a:t>
            </a:r>
            <a:endParaRPr/>
          </a:p>
        </p:txBody>
      </p:sp>
      <p:sp>
        <p:nvSpPr>
          <p:cNvPr id="231" name="Google Shape;231;p3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t/>
            </a:r>
            <a:endParaRPr/>
          </a:p>
        </p:txBody>
      </p:sp>
      <p:pic>
        <p:nvPicPr>
          <p:cNvPr id="232" name="Google Shape;232;p36"/>
          <p:cNvPicPr preferRelativeResize="0"/>
          <p:nvPr/>
        </p:nvPicPr>
        <p:blipFill>
          <a:blip r:embed="rId3">
            <a:alphaModFix/>
          </a:blip>
          <a:stretch>
            <a:fillRect/>
          </a:stretch>
        </p:blipFill>
        <p:spPr>
          <a:xfrm>
            <a:off x="3579500" y="2409075"/>
            <a:ext cx="4859625" cy="2008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Working with text strings</a:t>
            </a:r>
            <a:endParaRPr/>
          </a:p>
        </p:txBody>
      </p:sp>
      <p:pic>
        <p:nvPicPr>
          <p:cNvPr id="238" name="Google Shape;238;p37"/>
          <p:cNvPicPr preferRelativeResize="0"/>
          <p:nvPr/>
        </p:nvPicPr>
        <p:blipFill>
          <a:blip r:embed="rId3">
            <a:alphaModFix/>
          </a:blip>
          <a:stretch>
            <a:fillRect/>
          </a:stretch>
        </p:blipFill>
        <p:spPr>
          <a:xfrm>
            <a:off x="311725" y="1428025"/>
            <a:ext cx="4788800" cy="1596275"/>
          </a:xfrm>
          <a:prstGeom prst="rect">
            <a:avLst/>
          </a:prstGeom>
          <a:noFill/>
          <a:ln>
            <a:noFill/>
          </a:ln>
        </p:spPr>
      </p:pic>
      <p:pic>
        <p:nvPicPr>
          <p:cNvPr id="239" name="Google Shape;239;p37"/>
          <p:cNvPicPr preferRelativeResize="0"/>
          <p:nvPr/>
        </p:nvPicPr>
        <p:blipFill>
          <a:blip r:embed="rId4">
            <a:alphaModFix/>
          </a:blip>
          <a:stretch>
            <a:fillRect/>
          </a:stretch>
        </p:blipFill>
        <p:spPr>
          <a:xfrm>
            <a:off x="330625" y="3682425"/>
            <a:ext cx="4241375" cy="671025"/>
          </a:xfrm>
          <a:prstGeom prst="rect">
            <a:avLst/>
          </a:prstGeom>
          <a:noFill/>
          <a:ln>
            <a:noFill/>
          </a:ln>
        </p:spPr>
      </p:pic>
      <p:pic>
        <p:nvPicPr>
          <p:cNvPr id="240" name="Google Shape;240;p37"/>
          <p:cNvPicPr preferRelativeResize="0"/>
          <p:nvPr/>
        </p:nvPicPr>
        <p:blipFill>
          <a:blip r:embed="rId5">
            <a:alphaModFix/>
          </a:blip>
          <a:stretch>
            <a:fillRect/>
          </a:stretch>
        </p:blipFill>
        <p:spPr>
          <a:xfrm>
            <a:off x="5296700" y="3473800"/>
            <a:ext cx="3461399" cy="1259725"/>
          </a:xfrm>
          <a:prstGeom prst="rect">
            <a:avLst/>
          </a:prstGeom>
          <a:noFill/>
          <a:ln>
            <a:noFill/>
          </a:ln>
        </p:spPr>
      </p:pic>
      <p:pic>
        <p:nvPicPr>
          <p:cNvPr id="241" name="Google Shape;241;p37"/>
          <p:cNvPicPr preferRelativeResize="0"/>
          <p:nvPr/>
        </p:nvPicPr>
        <p:blipFill>
          <a:blip r:embed="rId6">
            <a:alphaModFix/>
          </a:blip>
          <a:stretch>
            <a:fillRect/>
          </a:stretch>
        </p:blipFill>
        <p:spPr>
          <a:xfrm>
            <a:off x="5570750" y="1530646"/>
            <a:ext cx="3386900" cy="1458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Working with dates</a:t>
            </a:r>
            <a:endParaRPr/>
          </a:p>
        </p:txBody>
      </p:sp>
      <p:pic>
        <p:nvPicPr>
          <p:cNvPr id="247" name="Google Shape;247;p38"/>
          <p:cNvPicPr preferRelativeResize="0"/>
          <p:nvPr/>
        </p:nvPicPr>
        <p:blipFill>
          <a:blip r:embed="rId3">
            <a:alphaModFix/>
          </a:blip>
          <a:stretch>
            <a:fillRect/>
          </a:stretch>
        </p:blipFill>
        <p:spPr>
          <a:xfrm>
            <a:off x="636900" y="1473000"/>
            <a:ext cx="6000601" cy="1556075"/>
          </a:xfrm>
          <a:prstGeom prst="rect">
            <a:avLst/>
          </a:prstGeom>
          <a:noFill/>
          <a:ln>
            <a:noFill/>
          </a:ln>
        </p:spPr>
      </p:pic>
      <p:pic>
        <p:nvPicPr>
          <p:cNvPr id="248" name="Google Shape;248;p38"/>
          <p:cNvPicPr preferRelativeResize="0"/>
          <p:nvPr/>
        </p:nvPicPr>
        <p:blipFill>
          <a:blip r:embed="rId4">
            <a:alphaModFix/>
          </a:blip>
          <a:stretch>
            <a:fillRect/>
          </a:stretch>
        </p:blipFill>
        <p:spPr>
          <a:xfrm>
            <a:off x="869925" y="3157275"/>
            <a:ext cx="2405610" cy="1809625"/>
          </a:xfrm>
          <a:prstGeom prst="rect">
            <a:avLst/>
          </a:prstGeom>
          <a:noFill/>
          <a:ln>
            <a:noFill/>
          </a:ln>
        </p:spPr>
      </p:pic>
      <p:sp>
        <p:nvSpPr>
          <p:cNvPr id="249" name="Google Shape;249;p38"/>
          <p:cNvSpPr txBox="1"/>
          <p:nvPr/>
        </p:nvSpPr>
        <p:spPr>
          <a:xfrm>
            <a:off x="3377950" y="3603675"/>
            <a:ext cx="114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String format time function</a:t>
            </a:r>
            <a:endParaRPr>
              <a:latin typeface="Roboto"/>
              <a:ea typeface="Roboto"/>
              <a:cs typeface="Roboto"/>
              <a:sym typeface="Roboto"/>
            </a:endParaRPr>
          </a:p>
        </p:txBody>
      </p:sp>
      <p:pic>
        <p:nvPicPr>
          <p:cNvPr id="250" name="Google Shape;250;p38"/>
          <p:cNvPicPr preferRelativeResize="0"/>
          <p:nvPr/>
        </p:nvPicPr>
        <p:blipFill>
          <a:blip r:embed="rId5">
            <a:alphaModFix/>
          </a:blip>
          <a:stretch>
            <a:fillRect/>
          </a:stretch>
        </p:blipFill>
        <p:spPr>
          <a:xfrm>
            <a:off x="6344725" y="3441675"/>
            <a:ext cx="2646875" cy="412500"/>
          </a:xfrm>
          <a:prstGeom prst="rect">
            <a:avLst/>
          </a:prstGeom>
          <a:noFill/>
          <a:ln>
            <a:noFill/>
          </a:ln>
        </p:spPr>
      </p:pic>
      <p:sp>
        <p:nvSpPr>
          <p:cNvPr id="251" name="Google Shape;251;p38"/>
          <p:cNvSpPr txBox="1"/>
          <p:nvPr/>
        </p:nvSpPr>
        <p:spPr>
          <a:xfrm>
            <a:off x="7046125" y="3029075"/>
            <a:ext cx="22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Compute current date</a:t>
            </a:r>
            <a:endParaRPr>
              <a:latin typeface="Roboto"/>
              <a:ea typeface="Roboto"/>
              <a:cs typeface="Roboto"/>
              <a:sym typeface="Roboto"/>
            </a:endParaRPr>
          </a:p>
        </p:txBody>
      </p:sp>
      <p:pic>
        <p:nvPicPr>
          <p:cNvPr id="252" name="Google Shape;252;p38"/>
          <p:cNvPicPr preferRelativeResize="0"/>
          <p:nvPr/>
        </p:nvPicPr>
        <p:blipFill>
          <a:blip r:embed="rId6">
            <a:alphaModFix/>
          </a:blip>
          <a:stretch>
            <a:fillRect/>
          </a:stretch>
        </p:blipFill>
        <p:spPr>
          <a:xfrm>
            <a:off x="4522738" y="3991225"/>
            <a:ext cx="2384063" cy="1079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CASE statement</a:t>
            </a:r>
            <a:endParaRPr/>
          </a:p>
        </p:txBody>
      </p:sp>
      <p:pic>
        <p:nvPicPr>
          <p:cNvPr id="258" name="Google Shape;258;p39"/>
          <p:cNvPicPr preferRelativeResize="0"/>
          <p:nvPr/>
        </p:nvPicPr>
        <p:blipFill>
          <a:blip r:embed="rId3">
            <a:alphaModFix/>
          </a:blip>
          <a:stretch>
            <a:fillRect/>
          </a:stretch>
        </p:blipFill>
        <p:spPr>
          <a:xfrm>
            <a:off x="5621275" y="1954550"/>
            <a:ext cx="1740001" cy="1234400"/>
          </a:xfrm>
          <a:prstGeom prst="rect">
            <a:avLst/>
          </a:prstGeom>
          <a:noFill/>
          <a:ln>
            <a:noFill/>
          </a:ln>
        </p:spPr>
      </p:pic>
      <p:sp>
        <p:nvSpPr>
          <p:cNvPr id="259" name="Google Shape;259;p39"/>
          <p:cNvSpPr txBox="1"/>
          <p:nvPr/>
        </p:nvSpPr>
        <p:spPr>
          <a:xfrm>
            <a:off x="806200" y="1942925"/>
            <a:ext cx="2386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Can be used in INSERT, SELECT, UPDATE and DELETE</a:t>
            </a:r>
            <a:endParaRPr>
              <a:latin typeface="Roboto"/>
              <a:ea typeface="Roboto"/>
              <a:cs typeface="Roboto"/>
              <a:sym typeface="Roboto"/>
            </a:endParaRPr>
          </a:p>
        </p:txBody>
      </p:sp>
      <p:pic>
        <p:nvPicPr>
          <p:cNvPr id="260" name="Google Shape;260;p39"/>
          <p:cNvPicPr preferRelativeResize="0"/>
          <p:nvPr/>
        </p:nvPicPr>
        <p:blipFill>
          <a:blip r:embed="rId4">
            <a:alphaModFix/>
          </a:blip>
          <a:stretch>
            <a:fillRect/>
          </a:stretch>
        </p:blipFill>
        <p:spPr>
          <a:xfrm>
            <a:off x="152400" y="2926625"/>
            <a:ext cx="2558429" cy="2064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Views</a:t>
            </a:r>
            <a:endParaRPr/>
          </a:p>
        </p:txBody>
      </p:sp>
      <p:sp>
        <p:nvSpPr>
          <p:cNvPr id="266" name="Google Shape;266;p40"/>
          <p:cNvSpPr txBox="1"/>
          <p:nvPr>
            <p:ph idx="1" type="body"/>
          </p:nvPr>
        </p:nvSpPr>
        <p:spPr>
          <a:xfrm>
            <a:off x="588525" y="4103525"/>
            <a:ext cx="8104500" cy="7728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To delete the view type DROP VIEW name_view</a:t>
            </a:r>
            <a:endParaRPr/>
          </a:p>
        </p:txBody>
      </p:sp>
      <p:pic>
        <p:nvPicPr>
          <p:cNvPr id="267" name="Google Shape;267;p40"/>
          <p:cNvPicPr preferRelativeResize="0"/>
          <p:nvPr/>
        </p:nvPicPr>
        <p:blipFill>
          <a:blip r:embed="rId3">
            <a:alphaModFix/>
          </a:blip>
          <a:stretch>
            <a:fillRect/>
          </a:stretch>
        </p:blipFill>
        <p:spPr>
          <a:xfrm>
            <a:off x="588525" y="1195162"/>
            <a:ext cx="6312477" cy="2753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SQL Writing Best Practices</a:t>
            </a:r>
            <a:endParaRPr/>
          </a:p>
        </p:txBody>
      </p:sp>
      <p:pic>
        <p:nvPicPr>
          <p:cNvPr id="273" name="Google Shape;273;p41"/>
          <p:cNvPicPr preferRelativeResize="0"/>
          <p:nvPr/>
        </p:nvPicPr>
        <p:blipFill>
          <a:blip r:embed="rId3">
            <a:alphaModFix/>
          </a:blip>
          <a:stretch>
            <a:fillRect/>
          </a:stretch>
        </p:blipFill>
        <p:spPr>
          <a:xfrm>
            <a:off x="311725" y="1445550"/>
            <a:ext cx="5202700" cy="425550"/>
          </a:xfrm>
          <a:prstGeom prst="rect">
            <a:avLst/>
          </a:prstGeom>
          <a:noFill/>
          <a:ln>
            <a:noFill/>
          </a:ln>
        </p:spPr>
      </p:pic>
      <p:pic>
        <p:nvPicPr>
          <p:cNvPr id="274" name="Google Shape;274;p41"/>
          <p:cNvPicPr preferRelativeResize="0"/>
          <p:nvPr/>
        </p:nvPicPr>
        <p:blipFill>
          <a:blip r:embed="rId4">
            <a:alphaModFix/>
          </a:blip>
          <a:stretch>
            <a:fillRect/>
          </a:stretch>
        </p:blipFill>
        <p:spPr>
          <a:xfrm>
            <a:off x="354100" y="2192025"/>
            <a:ext cx="3185126" cy="871050"/>
          </a:xfrm>
          <a:prstGeom prst="rect">
            <a:avLst/>
          </a:prstGeom>
          <a:noFill/>
          <a:ln>
            <a:noFill/>
          </a:ln>
        </p:spPr>
      </p:pic>
      <p:pic>
        <p:nvPicPr>
          <p:cNvPr id="275" name="Google Shape;275;p41"/>
          <p:cNvPicPr preferRelativeResize="0"/>
          <p:nvPr/>
        </p:nvPicPr>
        <p:blipFill>
          <a:blip r:embed="rId5">
            <a:alphaModFix/>
          </a:blip>
          <a:stretch>
            <a:fillRect/>
          </a:stretch>
        </p:blipFill>
        <p:spPr>
          <a:xfrm>
            <a:off x="4201425" y="1990050"/>
            <a:ext cx="2738749" cy="1480276"/>
          </a:xfrm>
          <a:prstGeom prst="rect">
            <a:avLst/>
          </a:prstGeom>
          <a:noFill/>
          <a:ln>
            <a:noFill/>
          </a:ln>
        </p:spPr>
      </p:pic>
      <p:cxnSp>
        <p:nvCxnSpPr>
          <p:cNvPr id="276" name="Google Shape;276;p41"/>
          <p:cNvCxnSpPr/>
          <p:nvPr/>
        </p:nvCxnSpPr>
        <p:spPr>
          <a:xfrm>
            <a:off x="5514425" y="1658325"/>
            <a:ext cx="514500" cy="0"/>
          </a:xfrm>
          <a:prstGeom prst="straightConnector1">
            <a:avLst/>
          </a:prstGeom>
          <a:noFill/>
          <a:ln cap="flat" cmpd="sng" w="9525">
            <a:solidFill>
              <a:schemeClr val="dk2"/>
            </a:solidFill>
            <a:prstDash val="solid"/>
            <a:round/>
            <a:headEnd len="med" w="med" type="none"/>
            <a:tailEnd len="med" w="med" type="triangle"/>
          </a:ln>
        </p:spPr>
      </p:cxnSp>
      <p:sp>
        <p:nvSpPr>
          <p:cNvPr id="277" name="Google Shape;277;p41"/>
          <p:cNvSpPr txBox="1"/>
          <p:nvPr/>
        </p:nvSpPr>
        <p:spPr>
          <a:xfrm>
            <a:off x="6170450" y="1470900"/>
            <a:ext cx="23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Uppercase for keywords</a:t>
            </a:r>
            <a:endParaRPr>
              <a:latin typeface="Roboto"/>
              <a:ea typeface="Roboto"/>
              <a:cs typeface="Roboto"/>
              <a:sym typeface="Roboto"/>
            </a:endParaRPr>
          </a:p>
        </p:txBody>
      </p:sp>
      <p:cxnSp>
        <p:nvCxnSpPr>
          <p:cNvPr id="278" name="Google Shape;278;p41"/>
          <p:cNvCxnSpPr/>
          <p:nvPr/>
        </p:nvCxnSpPr>
        <p:spPr>
          <a:xfrm>
            <a:off x="1443025" y="3098500"/>
            <a:ext cx="0" cy="2391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p41"/>
          <p:cNvSpPr txBox="1"/>
          <p:nvPr/>
        </p:nvSpPr>
        <p:spPr>
          <a:xfrm>
            <a:off x="513475" y="3417200"/>
            <a:ext cx="21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Use snake-case format</a:t>
            </a:r>
            <a:endParaRPr>
              <a:latin typeface="Roboto"/>
              <a:ea typeface="Roboto"/>
              <a:cs typeface="Roboto"/>
              <a:sym typeface="Roboto"/>
            </a:endParaRPr>
          </a:p>
        </p:txBody>
      </p:sp>
      <p:cxnSp>
        <p:nvCxnSpPr>
          <p:cNvPr id="280" name="Google Shape;280;p41"/>
          <p:cNvCxnSpPr>
            <a:stCxn id="275" idx="2"/>
          </p:cNvCxnSpPr>
          <p:nvPr/>
        </p:nvCxnSpPr>
        <p:spPr>
          <a:xfrm>
            <a:off x="5570800" y="3470326"/>
            <a:ext cx="6600" cy="424800"/>
          </a:xfrm>
          <a:prstGeom prst="straightConnector1">
            <a:avLst/>
          </a:prstGeom>
          <a:noFill/>
          <a:ln cap="flat" cmpd="sng" w="9525">
            <a:solidFill>
              <a:schemeClr val="dk2"/>
            </a:solidFill>
            <a:prstDash val="solid"/>
            <a:round/>
            <a:headEnd len="med" w="med" type="none"/>
            <a:tailEnd len="med" w="med" type="triangle"/>
          </a:ln>
        </p:spPr>
      </p:cxnSp>
      <p:sp>
        <p:nvSpPr>
          <p:cNvPr id="281" name="Google Shape;281;p41"/>
          <p:cNvSpPr txBox="1"/>
          <p:nvPr/>
        </p:nvSpPr>
        <p:spPr>
          <a:xfrm>
            <a:off x="4851350" y="3948375"/>
            <a:ext cx="21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indentation</a:t>
            </a:r>
            <a:endParaRPr>
              <a:latin typeface="Roboto"/>
              <a:ea typeface="Roboto"/>
              <a:cs typeface="Roboto"/>
              <a:sym typeface="Roboto"/>
            </a:endParaRPr>
          </a:p>
        </p:txBody>
      </p:sp>
      <p:pic>
        <p:nvPicPr>
          <p:cNvPr id="282" name="Google Shape;282;p41"/>
          <p:cNvPicPr preferRelativeResize="0"/>
          <p:nvPr/>
        </p:nvPicPr>
        <p:blipFill>
          <a:blip r:embed="rId6">
            <a:alphaModFix/>
          </a:blip>
          <a:stretch>
            <a:fillRect/>
          </a:stretch>
        </p:blipFill>
        <p:spPr>
          <a:xfrm>
            <a:off x="354101" y="3948374"/>
            <a:ext cx="4005424" cy="1024500"/>
          </a:xfrm>
          <a:prstGeom prst="rect">
            <a:avLst/>
          </a:prstGeom>
          <a:noFill/>
          <a:ln>
            <a:noFill/>
          </a:ln>
        </p:spPr>
      </p:pic>
      <p:cxnSp>
        <p:nvCxnSpPr>
          <p:cNvPr id="283" name="Google Shape;283;p41"/>
          <p:cNvCxnSpPr/>
          <p:nvPr/>
        </p:nvCxnSpPr>
        <p:spPr>
          <a:xfrm>
            <a:off x="4408725" y="4745125"/>
            <a:ext cx="522300" cy="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p41"/>
          <p:cNvSpPr txBox="1"/>
          <p:nvPr/>
        </p:nvSpPr>
        <p:spPr>
          <a:xfrm>
            <a:off x="5152350" y="4470675"/>
            <a:ext cx="185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Use the ANSI-92 JOIN Syntax</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50" y="831175"/>
            <a:ext cx="53349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SQL</a:t>
            </a:r>
            <a:endParaRPr/>
          </a:p>
        </p:txBody>
      </p:sp>
      <p:sp>
        <p:nvSpPr>
          <p:cNvPr id="77" name="Google Shape;77;p15"/>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311750" y="831175"/>
            <a:ext cx="53349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Python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Pandas</a:t>
            </a:r>
            <a:endParaRPr/>
          </a:p>
        </p:txBody>
      </p:sp>
      <p:sp>
        <p:nvSpPr>
          <p:cNvPr id="295" name="Google Shape;295;p4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Cross-tab</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Cross tab</a:t>
            </a:r>
            <a:endParaRPr/>
          </a:p>
        </p:txBody>
      </p:sp>
      <p:sp>
        <p:nvSpPr>
          <p:cNvPr id="301" name="Google Shape;301;p44"/>
          <p:cNvSpPr txBox="1"/>
          <p:nvPr>
            <p:ph idx="1" type="body"/>
          </p:nvPr>
        </p:nvSpPr>
        <p:spPr>
          <a:xfrm>
            <a:off x="370475" y="1516350"/>
            <a:ext cx="8296200" cy="105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000"/>
              </a:spcAft>
              <a:buNone/>
            </a:pPr>
            <a:r>
              <a:rPr lang="en-GB"/>
              <a:t>Cross-tabulation analysis, also known as </a:t>
            </a:r>
            <a:r>
              <a:rPr b="1" lang="en-GB"/>
              <a:t>contingency table</a:t>
            </a:r>
            <a:r>
              <a:rPr lang="en-GB"/>
              <a:t> analysis, is most often used to analyze categorical (nominal measurement scale) data.  a cross-tabulation is a two- (or more) dimensional table that records the number (frequency) of respondents that have the specific characteristics described in the cells of the table. Cross-tabulation tables provide a wealth of information about the </a:t>
            </a:r>
            <a:r>
              <a:rPr b="1" lang="en-GB"/>
              <a:t>relationship between the variables</a:t>
            </a:r>
            <a:r>
              <a:rPr lang="en-GB"/>
              <a:t>.</a:t>
            </a:r>
            <a:endParaRPr/>
          </a:p>
        </p:txBody>
      </p:sp>
      <p:sp>
        <p:nvSpPr>
          <p:cNvPr id="302" name="Google Shape;302;p44"/>
          <p:cNvSpPr txBox="1"/>
          <p:nvPr/>
        </p:nvSpPr>
        <p:spPr>
          <a:xfrm>
            <a:off x="249850" y="2724925"/>
            <a:ext cx="8360100" cy="7533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lang="en-GB" sz="1350">
                <a:highlight>
                  <a:srgbClr val="F7F7F7"/>
                </a:highlight>
                <a:latin typeface="Roboto Mono"/>
                <a:ea typeface="Roboto Mono"/>
                <a:cs typeface="Roboto Mono"/>
                <a:sym typeface="Roboto Mono"/>
              </a:rPr>
              <a:t>pd</a:t>
            </a:r>
            <a:r>
              <a:rPr lang="en-GB" sz="1350">
                <a:solidFill>
                  <a:srgbClr val="055BE0"/>
                </a:solidFill>
                <a:highlight>
                  <a:srgbClr val="F7F7F7"/>
                </a:highlight>
                <a:latin typeface="Roboto Mono"/>
                <a:ea typeface="Roboto Mono"/>
                <a:cs typeface="Roboto Mono"/>
                <a:sym typeface="Roboto Mono"/>
              </a:rPr>
              <a:t>.</a:t>
            </a:r>
            <a:r>
              <a:rPr lang="en-GB" sz="1350">
                <a:highlight>
                  <a:srgbClr val="F7F7F7"/>
                </a:highlight>
                <a:latin typeface="Roboto Mono"/>
                <a:ea typeface="Roboto Mono"/>
                <a:cs typeface="Roboto Mono"/>
                <a:sym typeface="Roboto Mono"/>
              </a:rPr>
              <a:t>crosstab(data</a:t>
            </a:r>
            <a:r>
              <a:rPr lang="en-GB" sz="1350">
                <a:solidFill>
                  <a:srgbClr val="055BE0"/>
                </a:solidFill>
                <a:highlight>
                  <a:srgbClr val="F7F7F7"/>
                </a:highlight>
                <a:latin typeface="Roboto Mono"/>
                <a:ea typeface="Roboto Mono"/>
                <a:cs typeface="Roboto Mono"/>
                <a:sym typeface="Roboto Mono"/>
              </a:rPr>
              <a:t>.</a:t>
            </a:r>
            <a:r>
              <a:rPr lang="en-GB" sz="1350">
                <a:highlight>
                  <a:srgbClr val="F7F7F7"/>
                </a:highlight>
                <a:latin typeface="Roboto Mono"/>
                <a:ea typeface="Roboto Mono"/>
                <a:cs typeface="Roboto Mono"/>
                <a:sym typeface="Roboto Mono"/>
              </a:rPr>
              <a:t>Initial,data</a:t>
            </a:r>
            <a:r>
              <a:rPr lang="en-GB" sz="1350">
                <a:solidFill>
                  <a:srgbClr val="055BE0"/>
                </a:solidFill>
                <a:highlight>
                  <a:srgbClr val="F7F7F7"/>
                </a:highlight>
                <a:latin typeface="Roboto Mono"/>
                <a:ea typeface="Roboto Mono"/>
                <a:cs typeface="Roboto Mono"/>
                <a:sym typeface="Roboto Mono"/>
              </a:rPr>
              <a:t>.</a:t>
            </a:r>
            <a:r>
              <a:rPr lang="en-GB" sz="1350">
                <a:highlight>
                  <a:srgbClr val="F7F7F7"/>
                </a:highlight>
                <a:latin typeface="Roboto Mono"/>
                <a:ea typeface="Roboto Mono"/>
                <a:cs typeface="Roboto Mono"/>
                <a:sym typeface="Roboto Mono"/>
              </a:rPr>
              <a:t>Sex)</a:t>
            </a:r>
            <a:r>
              <a:rPr lang="en-GB" sz="1350">
                <a:solidFill>
                  <a:srgbClr val="055BE0"/>
                </a:solidFill>
                <a:highlight>
                  <a:srgbClr val="F7F7F7"/>
                </a:highlight>
                <a:latin typeface="Roboto Mono"/>
                <a:ea typeface="Roboto Mono"/>
                <a:cs typeface="Roboto Mono"/>
                <a:sym typeface="Roboto Mono"/>
              </a:rPr>
              <a:t>.</a:t>
            </a:r>
            <a:r>
              <a:rPr lang="en-GB" sz="1350">
                <a:highlight>
                  <a:srgbClr val="F7F7F7"/>
                </a:highlight>
                <a:latin typeface="Roboto Mono"/>
                <a:ea typeface="Roboto Mono"/>
                <a:cs typeface="Roboto Mono"/>
                <a:sym typeface="Roboto Mono"/>
              </a:rPr>
              <a:t>T</a:t>
            </a:r>
            <a:r>
              <a:rPr lang="en-GB" sz="1350">
                <a:solidFill>
                  <a:srgbClr val="055BE0"/>
                </a:solidFill>
                <a:highlight>
                  <a:srgbClr val="F7F7F7"/>
                </a:highlight>
                <a:latin typeface="Roboto Mono"/>
                <a:ea typeface="Roboto Mono"/>
                <a:cs typeface="Roboto Mono"/>
                <a:sym typeface="Roboto Mono"/>
              </a:rPr>
              <a:t>.</a:t>
            </a:r>
            <a:r>
              <a:rPr lang="en-GB" sz="1350">
                <a:highlight>
                  <a:srgbClr val="F7F7F7"/>
                </a:highlight>
                <a:latin typeface="Roboto Mono"/>
                <a:ea typeface="Roboto Mono"/>
                <a:cs typeface="Roboto Mono"/>
                <a:sym typeface="Roboto Mono"/>
              </a:rPr>
              <a:t>style</a:t>
            </a:r>
            <a:r>
              <a:rPr lang="en-GB" sz="1350">
                <a:solidFill>
                  <a:srgbClr val="055BE0"/>
                </a:solidFill>
                <a:highlight>
                  <a:srgbClr val="F7F7F7"/>
                </a:highlight>
                <a:latin typeface="Roboto Mono"/>
                <a:ea typeface="Roboto Mono"/>
                <a:cs typeface="Roboto Mono"/>
                <a:sym typeface="Roboto Mono"/>
              </a:rPr>
              <a:t>.</a:t>
            </a:r>
            <a:r>
              <a:rPr lang="en-GB" sz="1350">
                <a:highlight>
                  <a:srgbClr val="F7F7F7"/>
                </a:highlight>
                <a:latin typeface="Roboto Mono"/>
                <a:ea typeface="Roboto Mono"/>
                <a:cs typeface="Roboto Mono"/>
                <a:sym typeface="Roboto Mono"/>
              </a:rPr>
              <a:t>background_gradient(cmap</a:t>
            </a:r>
            <a:r>
              <a:rPr lang="en-GB" sz="1350">
                <a:solidFill>
                  <a:srgbClr val="055BE0"/>
                </a:solidFill>
                <a:highlight>
                  <a:srgbClr val="F7F7F7"/>
                </a:highlight>
                <a:latin typeface="Roboto Mono"/>
                <a:ea typeface="Roboto Mono"/>
                <a:cs typeface="Roboto Mono"/>
                <a:sym typeface="Roboto Mono"/>
              </a:rPr>
              <a:t>=</a:t>
            </a:r>
            <a:r>
              <a:rPr lang="en-GB" sz="1350">
                <a:solidFill>
                  <a:srgbClr val="BB2323"/>
                </a:solidFill>
                <a:highlight>
                  <a:srgbClr val="F7F7F7"/>
                </a:highlight>
                <a:latin typeface="Roboto Mono"/>
                <a:ea typeface="Roboto Mono"/>
                <a:cs typeface="Roboto Mono"/>
                <a:sym typeface="Roboto Mono"/>
              </a:rPr>
              <a:t>'summer_r'</a:t>
            </a:r>
            <a:r>
              <a:rPr lang="en-GB" sz="1350">
                <a:highlight>
                  <a:srgbClr val="F7F7F7"/>
                </a:highlight>
                <a:latin typeface="Roboto Mono"/>
                <a:ea typeface="Roboto Mono"/>
                <a:cs typeface="Roboto Mono"/>
                <a:sym typeface="Roboto Mono"/>
              </a:rPr>
              <a:t>)</a:t>
            </a:r>
            <a:endParaRPr sz="1350">
              <a:highlight>
                <a:srgbClr val="F7F7F7"/>
              </a:highlight>
              <a:latin typeface="Roboto Mono"/>
              <a:ea typeface="Roboto Mono"/>
              <a:cs typeface="Roboto Mono"/>
              <a:sym typeface="Roboto Mono"/>
            </a:endParaRPr>
          </a:p>
          <a:p>
            <a:pPr indent="0" lvl="0" marL="0" rtl="0" algn="l">
              <a:spcBef>
                <a:spcPts val="0"/>
              </a:spcBef>
              <a:spcAft>
                <a:spcPts val="0"/>
              </a:spcAft>
              <a:buNone/>
            </a:pPr>
            <a:r>
              <a:t/>
            </a:r>
            <a:endParaRPr>
              <a:latin typeface="Roboto"/>
              <a:ea typeface="Roboto"/>
              <a:cs typeface="Roboto"/>
              <a:sym typeface="Roboto"/>
            </a:endParaRPr>
          </a:p>
        </p:txBody>
      </p:sp>
      <p:pic>
        <p:nvPicPr>
          <p:cNvPr id="303" name="Google Shape;303;p44"/>
          <p:cNvPicPr preferRelativeResize="0"/>
          <p:nvPr/>
        </p:nvPicPr>
        <p:blipFill>
          <a:blip r:embed="rId3">
            <a:alphaModFix/>
          </a:blip>
          <a:stretch>
            <a:fillRect/>
          </a:stretch>
        </p:blipFill>
        <p:spPr>
          <a:xfrm>
            <a:off x="249850" y="3566125"/>
            <a:ext cx="8789100" cy="1360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 Attributes vs Instance attributes</a:t>
            </a:r>
            <a:endParaRPr/>
          </a:p>
        </p:txBody>
      </p:sp>
      <p:sp>
        <p:nvSpPr>
          <p:cNvPr id="309" name="Google Shape;309;p45"/>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just">
              <a:lnSpc>
                <a:spcPct val="115000"/>
              </a:lnSpc>
              <a:spcBef>
                <a:spcPts val="1800"/>
              </a:spcBef>
              <a:spcAft>
                <a:spcPts val="0"/>
              </a:spcAft>
              <a:buNone/>
            </a:pPr>
            <a:r>
              <a:rPr b="1" lang="en-GB" sz="1300">
                <a:solidFill>
                  <a:srgbClr val="181717"/>
                </a:solidFill>
                <a:highlight>
                  <a:srgbClr val="FFFFFF"/>
                </a:highlight>
                <a:latin typeface="Verdana"/>
                <a:ea typeface="Verdana"/>
                <a:cs typeface="Verdana"/>
                <a:sym typeface="Verdana"/>
              </a:rPr>
              <a:t>Class attributes</a:t>
            </a:r>
            <a:r>
              <a:rPr lang="en-GB" sz="1300">
                <a:solidFill>
                  <a:srgbClr val="181717"/>
                </a:solidFill>
                <a:highlight>
                  <a:srgbClr val="FFFFFF"/>
                </a:highlight>
                <a:latin typeface="Verdana"/>
                <a:ea typeface="Verdana"/>
                <a:cs typeface="Verdana"/>
                <a:sym typeface="Verdana"/>
              </a:rPr>
              <a:t> are the variables defined directly in the class that are shared by all objects of the class.</a:t>
            </a:r>
            <a:endParaRPr sz="1300">
              <a:solidFill>
                <a:srgbClr val="181717"/>
              </a:solidFill>
              <a:highlight>
                <a:srgbClr val="FFFFFF"/>
              </a:highlight>
              <a:latin typeface="Verdana"/>
              <a:ea typeface="Verdana"/>
              <a:cs typeface="Verdana"/>
              <a:sym typeface="Verdana"/>
            </a:endParaRPr>
          </a:p>
          <a:p>
            <a:pPr indent="0" lvl="0" marL="0" rtl="0" algn="just">
              <a:lnSpc>
                <a:spcPct val="115000"/>
              </a:lnSpc>
              <a:spcBef>
                <a:spcPts val="1800"/>
              </a:spcBef>
              <a:spcAft>
                <a:spcPts val="0"/>
              </a:spcAft>
              <a:buNone/>
            </a:pPr>
            <a:r>
              <a:rPr b="1" lang="en-GB" sz="1300">
                <a:solidFill>
                  <a:srgbClr val="181717"/>
                </a:solidFill>
                <a:highlight>
                  <a:srgbClr val="FFFFFF"/>
                </a:highlight>
                <a:latin typeface="Verdana"/>
                <a:ea typeface="Verdana"/>
                <a:cs typeface="Verdana"/>
                <a:sym typeface="Verdana"/>
              </a:rPr>
              <a:t>Instance attributes</a:t>
            </a:r>
            <a:r>
              <a:rPr lang="en-GB" sz="1300">
                <a:solidFill>
                  <a:srgbClr val="181717"/>
                </a:solidFill>
                <a:highlight>
                  <a:srgbClr val="FFFFFF"/>
                </a:highlight>
                <a:latin typeface="Verdana"/>
                <a:ea typeface="Verdana"/>
                <a:cs typeface="Verdana"/>
                <a:sym typeface="Verdana"/>
              </a:rPr>
              <a:t> are attributes or properties attached to an instance of a class. Instance attributes are defined in the constructor.</a:t>
            </a:r>
            <a:endParaRPr sz="1300">
              <a:solidFill>
                <a:srgbClr val="181717"/>
              </a:solidFill>
              <a:highlight>
                <a:srgbClr val="FFFFFF"/>
              </a:highlight>
              <a:latin typeface="Verdana"/>
              <a:ea typeface="Verdana"/>
              <a:cs typeface="Verdana"/>
              <a:sym typeface="Verdana"/>
            </a:endParaRPr>
          </a:p>
          <a:p>
            <a:pPr indent="0" lvl="0" marL="0" rtl="0" algn="l">
              <a:spcBef>
                <a:spcPts val="1800"/>
              </a:spcBef>
              <a:spcAft>
                <a:spcPts val="10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50" y="831175"/>
            <a:ext cx="55719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Statistics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T-test</a:t>
            </a:r>
            <a:endParaRPr/>
          </a:p>
        </p:txBody>
      </p:sp>
      <p:sp>
        <p:nvSpPr>
          <p:cNvPr id="320" name="Google Shape;320;p47"/>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A t-test checks if two means are </a:t>
            </a:r>
            <a:r>
              <a:rPr b="1" lang="en-GB"/>
              <a:t>reliably</a:t>
            </a:r>
            <a:r>
              <a:rPr lang="en-GB"/>
              <a:t> different from each other.</a:t>
            </a:r>
            <a:endParaRPr/>
          </a:p>
          <a:p>
            <a:pPr indent="-330200" lvl="0" marL="457200" rtl="0" algn="l">
              <a:spcBef>
                <a:spcPts val="0"/>
              </a:spcBef>
              <a:spcAft>
                <a:spcPts val="0"/>
              </a:spcAft>
              <a:buSzPts val="1600"/>
              <a:buChar char="●"/>
            </a:pPr>
            <a:r>
              <a:rPr lang="en-GB"/>
              <a:t>If we simply subtract the two mean we wouldn’t obtain a reliable result.</a:t>
            </a:r>
            <a:endParaRPr/>
          </a:p>
          <a:p>
            <a:pPr indent="-330200" lvl="0" marL="457200" rtl="0" algn="l">
              <a:spcBef>
                <a:spcPts val="0"/>
              </a:spcBef>
              <a:spcAft>
                <a:spcPts val="0"/>
              </a:spcAft>
              <a:buSzPts val="1600"/>
              <a:buChar char="●"/>
            </a:pPr>
            <a:r>
              <a:rPr lang="en-GB"/>
              <a:t>It’s a tool for inferential statistics, it can tell us statistics not only on our sample but on future samples as well.</a:t>
            </a:r>
            <a:endParaRPr/>
          </a:p>
          <a:p>
            <a:pPr indent="-330200" lvl="0" marL="457200" rtl="0" algn="l">
              <a:spcBef>
                <a:spcPts val="0"/>
              </a:spcBef>
              <a:spcAft>
                <a:spcPts val="0"/>
              </a:spcAft>
              <a:buSzPts val="1600"/>
              <a:buChar char="●"/>
            </a:pPr>
            <a:r>
              <a:rPr lang="en-GB" sz="1350">
                <a:solidFill>
                  <a:srgbClr val="111111"/>
                </a:solidFill>
                <a:highlight>
                  <a:srgbClr val="FFFFFF"/>
                </a:highlight>
                <a:latin typeface="Arial"/>
                <a:ea typeface="Arial"/>
                <a:cs typeface="Arial"/>
                <a:sym typeface="Arial"/>
              </a:rPr>
              <a:t>Mathematically, the t-test takes a sample from each of the two sets and establishes the problem statement by assuming a null hypothesis that the two means are equal.</a:t>
            </a:r>
            <a:endParaRPr/>
          </a:p>
        </p:txBody>
      </p:sp>
      <p:sp>
        <p:nvSpPr>
          <p:cNvPr id="321" name="Google Shape;321;p47"/>
          <p:cNvSpPr txBox="1"/>
          <p:nvPr/>
        </p:nvSpPr>
        <p:spPr>
          <a:xfrm>
            <a:off x="857250" y="2967750"/>
            <a:ext cx="7598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Example:</a:t>
            </a:r>
            <a:endParaRPr b="1">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Imagine we want to test a new vaccine for COVID. Generally, two group are considered: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The first group gets the vaccine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The second group (Control) gets a panacea</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At the end of the experiment, the first group has a mean of 10 people who has covid, whereas the mean for the second group is 15.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If we analyzed this problem </a:t>
            </a:r>
            <a:r>
              <a:rPr lang="en-GB">
                <a:latin typeface="Roboto"/>
                <a:ea typeface="Roboto"/>
                <a:cs typeface="Roboto"/>
                <a:sym typeface="Roboto"/>
              </a:rPr>
              <a:t>through</a:t>
            </a:r>
            <a:r>
              <a:rPr lang="en-GB">
                <a:latin typeface="Roboto"/>
                <a:ea typeface="Roboto"/>
                <a:cs typeface="Roboto"/>
                <a:sym typeface="Roboto"/>
              </a:rPr>
              <a:t> descriptive statistics we would say vaccine is working. However, this result is not reliable and thus we need to perform a T-test to assess it.</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7" name="Google Shape;327;p48"/>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A T-value is the ratio of the variance between the groups and the variance within the groups.</a:t>
            </a:r>
            <a:endParaRPr/>
          </a:p>
          <a:p>
            <a:pPr indent="-330200" lvl="1" marL="914400" rtl="0" algn="l">
              <a:spcBef>
                <a:spcPts val="0"/>
              </a:spcBef>
              <a:spcAft>
                <a:spcPts val="0"/>
              </a:spcAft>
              <a:buSzPts val="1600"/>
              <a:buChar char="○"/>
            </a:pPr>
            <a:r>
              <a:rPr lang="en-GB"/>
              <a:t>Bigger: different groups.</a:t>
            </a:r>
            <a:endParaRPr/>
          </a:p>
          <a:p>
            <a:pPr indent="-330200" lvl="1" marL="914400" rtl="0" algn="l">
              <a:spcBef>
                <a:spcPts val="0"/>
              </a:spcBef>
              <a:spcAft>
                <a:spcPts val="0"/>
              </a:spcAft>
              <a:buSzPts val="1600"/>
              <a:buChar char="○"/>
            </a:pPr>
            <a:r>
              <a:rPr lang="en-GB"/>
              <a:t>Smaller:  similar groups.</a:t>
            </a:r>
            <a:endParaRPr/>
          </a:p>
          <a:p>
            <a:pPr indent="-330200" lvl="0" marL="457200" rtl="0" algn="l">
              <a:spcBef>
                <a:spcPts val="0"/>
              </a:spcBef>
              <a:spcAft>
                <a:spcPts val="0"/>
              </a:spcAft>
              <a:buSzPts val="1600"/>
              <a:buChar char="●"/>
            </a:pPr>
            <a:r>
              <a:rPr lang="en-GB"/>
              <a:t>Each t-value has a corresponding p-value, which is the probability that the </a:t>
            </a:r>
            <a:r>
              <a:rPr lang="en-GB"/>
              <a:t>pattern</a:t>
            </a:r>
            <a:r>
              <a:rPr lang="en-GB"/>
              <a:t> produced in our data could be produced by random data (likelihood that there is a real difference).</a:t>
            </a:r>
            <a:endParaRPr/>
          </a:p>
          <a:p>
            <a:pPr indent="-330200" lvl="1" marL="914400" rtl="0" algn="l">
              <a:spcBef>
                <a:spcPts val="0"/>
              </a:spcBef>
              <a:spcAft>
                <a:spcPts val="0"/>
              </a:spcAft>
              <a:buSzPts val="1600"/>
              <a:buChar char="○"/>
            </a:pPr>
            <a:r>
              <a:rPr lang="en-GB"/>
              <a:t>p=.05 means 5% chance there is no real difference.</a:t>
            </a:r>
            <a:endParaRPr/>
          </a:p>
          <a:p>
            <a:pPr indent="-330200" lvl="1" marL="914400" rtl="0" algn="l">
              <a:spcBef>
                <a:spcPts val="0"/>
              </a:spcBef>
              <a:spcAft>
                <a:spcPts val="0"/>
              </a:spcAft>
              <a:buSzPts val="1600"/>
              <a:buChar char="○"/>
            </a:pPr>
            <a:r>
              <a:rPr lang="en-GB"/>
              <a:t>p=.01 -&gt; 1%</a:t>
            </a:r>
            <a:endParaRPr/>
          </a:p>
          <a:p>
            <a:pPr indent="-330200" lvl="1" marL="914400" rtl="0" algn="l">
              <a:spcBef>
                <a:spcPts val="0"/>
              </a:spcBef>
              <a:spcAft>
                <a:spcPts val="0"/>
              </a:spcAft>
              <a:buSzPts val="1600"/>
              <a:buChar char="○"/>
            </a:pPr>
            <a:r>
              <a:rPr lang="en-GB"/>
              <a:t>Everything above is unreliable (e.g. 0.1)</a:t>
            </a:r>
            <a:endParaRPr/>
          </a:p>
          <a:p>
            <a:pPr indent="-330200" lvl="1" marL="914400" rtl="0" algn="l">
              <a:spcBef>
                <a:spcPts val="0"/>
              </a:spcBef>
              <a:spcAft>
                <a:spcPts val="0"/>
              </a:spcAft>
              <a:buSzPts val="1600"/>
              <a:buChar char="○"/>
            </a:pPr>
            <a:r>
              <a:rPr lang="en-GB"/>
              <a:t>Getting a small p-value when there is no difference is called False positive</a:t>
            </a:r>
            <a:endParaRPr/>
          </a:p>
          <a:p>
            <a:pPr indent="-330200" lvl="0" marL="457200" rtl="0" algn="l">
              <a:spcBef>
                <a:spcPts val="0"/>
              </a:spcBef>
              <a:spcAft>
                <a:spcPts val="0"/>
              </a:spcAft>
              <a:buSzPts val="1600"/>
              <a:buChar char="●"/>
            </a:pPr>
            <a:r>
              <a:rPr lang="en-GB"/>
              <a:t>Sample size affects p-value</a:t>
            </a:r>
            <a:endParaRPr/>
          </a:p>
        </p:txBody>
      </p:sp>
      <p:pic>
        <p:nvPicPr>
          <p:cNvPr id="328" name="Google Shape;328;p48"/>
          <p:cNvPicPr preferRelativeResize="0"/>
          <p:nvPr/>
        </p:nvPicPr>
        <p:blipFill>
          <a:blip r:embed="rId3">
            <a:alphaModFix/>
          </a:blip>
          <a:stretch>
            <a:fillRect/>
          </a:stretch>
        </p:blipFill>
        <p:spPr>
          <a:xfrm>
            <a:off x="5194775" y="1975998"/>
            <a:ext cx="2498474" cy="500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354450" y="2821950"/>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5000"/>
              <a:t>Machine Learning Fundamentals</a:t>
            </a:r>
            <a:endParaRPr sz="5000"/>
          </a:p>
        </p:txBody>
      </p:sp>
      <p:sp>
        <p:nvSpPr>
          <p:cNvPr id="334" name="Google Shape;334;p49"/>
          <p:cNvSpPr txBox="1"/>
          <p:nvPr/>
        </p:nvSpPr>
        <p:spPr>
          <a:xfrm>
            <a:off x="5689350" y="1940700"/>
            <a:ext cx="3120000" cy="12621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Sections:</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GB" u="sng">
                <a:solidFill>
                  <a:schemeClr val="hlink"/>
                </a:solidFill>
                <a:latin typeface="Roboto"/>
                <a:ea typeface="Roboto"/>
                <a:cs typeface="Roboto"/>
                <a:sym typeface="Roboto"/>
                <a:hlinkClick action="ppaction://hlinksldjump" r:id="rId3"/>
              </a:rPr>
              <a:t>Main ML models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u="sng">
                <a:solidFill>
                  <a:schemeClr val="hlink"/>
                </a:solidFill>
                <a:latin typeface="Roboto"/>
                <a:ea typeface="Roboto"/>
                <a:cs typeface="Roboto"/>
                <a:sym typeface="Roboto"/>
                <a:hlinkClick action="ppaction://hlinksldjump" r:id="rId4"/>
              </a:rPr>
              <a:t>Tree-Based Methods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u="sng">
                <a:solidFill>
                  <a:schemeClr val="hlink"/>
                </a:solidFill>
                <a:latin typeface="Roboto"/>
                <a:ea typeface="Roboto"/>
                <a:cs typeface="Roboto"/>
                <a:sym typeface="Roboto"/>
                <a:hlinkClick action="ppaction://hlinksldjump" r:id="rId5"/>
              </a:rPr>
              <a:t>Bias-Variance Tradeoff</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u="sng">
                <a:solidFill>
                  <a:schemeClr val="hlink"/>
                </a:solidFill>
                <a:latin typeface="Roboto"/>
                <a:ea typeface="Roboto"/>
                <a:cs typeface="Roboto"/>
                <a:sym typeface="Roboto"/>
                <a:hlinkClick action="ppaction://hlinksldjump" r:id="rId6"/>
              </a:rPr>
              <a:t>Feature Engineering</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40" name="Google Shape;340;p50"/>
          <p:cNvPicPr preferRelativeResize="0"/>
          <p:nvPr/>
        </p:nvPicPr>
        <p:blipFill>
          <a:blip r:embed="rId3">
            <a:alphaModFix/>
          </a:blip>
          <a:stretch>
            <a:fillRect/>
          </a:stretch>
        </p:blipFill>
        <p:spPr>
          <a:xfrm>
            <a:off x="361440" y="1392863"/>
            <a:ext cx="6133276" cy="3492075"/>
          </a:xfrm>
          <a:prstGeom prst="rect">
            <a:avLst/>
          </a:prstGeom>
          <a:noFill/>
          <a:ln>
            <a:noFill/>
          </a:ln>
        </p:spPr>
      </p:pic>
      <p:sp>
        <p:nvSpPr>
          <p:cNvPr id="341" name="Google Shape;341;p50"/>
          <p:cNvSpPr txBox="1"/>
          <p:nvPr/>
        </p:nvSpPr>
        <p:spPr>
          <a:xfrm>
            <a:off x="6932550" y="3225450"/>
            <a:ext cx="2167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Machine Learning understand the patterns within the data and find out what the rules are.</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a:t>
            </a:r>
            <a:endParaRPr/>
          </a:p>
        </p:txBody>
      </p:sp>
      <p:sp>
        <p:nvSpPr>
          <p:cNvPr id="347" name="Google Shape;347;p51"/>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Predicts the label Y given features X.</a:t>
            </a:r>
            <a:endParaRPr/>
          </a:p>
          <a:p>
            <a:pPr indent="-330200" lvl="0" marL="457200" rtl="0" algn="l">
              <a:spcBef>
                <a:spcPts val="1000"/>
              </a:spcBef>
              <a:spcAft>
                <a:spcPts val="0"/>
              </a:spcAft>
              <a:buSzPts val="1600"/>
              <a:buChar char="●"/>
            </a:pPr>
            <a:r>
              <a:rPr lang="en-GB"/>
              <a:t>A linear model with weights w compute the dot product between w and X and if the result is positive, it is classified as positive class otherwise it will belong to the negative class. Dot product represents the confidence of the model in the prediction. If the dot product is zero but closer to zero, the model is not confident.</a:t>
            </a:r>
            <a:endParaRPr/>
          </a:p>
          <a:p>
            <a:pPr indent="-330200" lvl="0" marL="457200" rtl="0" algn="l">
              <a:spcBef>
                <a:spcPts val="0"/>
              </a:spcBef>
              <a:spcAft>
                <a:spcPts val="0"/>
              </a:spcAft>
              <a:buSzPts val="1600"/>
              <a:buChar char="●"/>
            </a:pPr>
            <a:r>
              <a:rPr lang="en-GB"/>
              <a:t>Thus, we cannot use MSE loss because it will penalise high confidence.</a:t>
            </a:r>
            <a:endParaRPr/>
          </a:p>
          <a:p>
            <a:pPr indent="-330200" lvl="0" marL="457200" rtl="0" algn="l">
              <a:spcBef>
                <a:spcPts val="0"/>
              </a:spcBef>
              <a:spcAft>
                <a:spcPts val="0"/>
              </a:spcAft>
              <a:buSzPts val="1600"/>
              <a:buChar char="●"/>
            </a:pPr>
            <a:r>
              <a:rPr lang="en-GB"/>
              <a:t>The score have to be converted to probability distribution (softma)</a:t>
            </a:r>
            <a:endParaRPr/>
          </a:p>
          <a:p>
            <a:pPr indent="-330200" lvl="0" marL="457200" rtl="0" algn="l">
              <a:spcBef>
                <a:spcPts val="0"/>
              </a:spcBef>
              <a:spcAft>
                <a:spcPts val="0"/>
              </a:spcAft>
              <a:buSzPts val="1600"/>
              <a:buChar char="●"/>
            </a:pPr>
            <a:r>
              <a:rPr lang="en-GB"/>
              <a:t>Cross-entropy gives high penalty for model that are confident in the wrong decision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is SQL?</a:t>
            </a:r>
            <a:endParaRPr/>
          </a:p>
        </p:txBody>
      </p:sp>
      <p:sp>
        <p:nvSpPr>
          <p:cNvPr id="83" name="Google Shape;83;p1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Structured Query language</a:t>
            </a:r>
            <a:r>
              <a:rPr lang="en-GB"/>
              <a:t> is a standard computer language for relational database and data manipulation.</a:t>
            </a:r>
            <a:endParaRPr/>
          </a:p>
          <a:p>
            <a:pPr indent="-330200" lvl="0" marL="457200" rtl="0" algn="l">
              <a:spcBef>
                <a:spcPts val="1000"/>
              </a:spcBef>
              <a:spcAft>
                <a:spcPts val="0"/>
              </a:spcAft>
              <a:buSzPts val="1600"/>
              <a:buChar char="●"/>
            </a:pPr>
            <a:r>
              <a:rPr lang="en-GB"/>
              <a:t>Non-procedural language</a:t>
            </a:r>
            <a:endParaRPr/>
          </a:p>
          <a:p>
            <a:pPr indent="-330200" lvl="1" marL="914400" rtl="0" algn="l">
              <a:spcBef>
                <a:spcPts val="0"/>
              </a:spcBef>
              <a:spcAft>
                <a:spcPts val="0"/>
              </a:spcAft>
              <a:buSzPts val="1600"/>
              <a:buChar char="○"/>
            </a:pPr>
            <a:r>
              <a:rPr lang="en-GB"/>
              <a:t>You cannot write complete applications with it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GB"/>
              <a:t>It is used for:</a:t>
            </a:r>
            <a:endParaRPr/>
          </a:p>
          <a:p>
            <a:pPr indent="-330200" lvl="0" marL="457200" rtl="0" algn="l">
              <a:spcBef>
                <a:spcPts val="1000"/>
              </a:spcBef>
              <a:spcAft>
                <a:spcPts val="0"/>
              </a:spcAft>
              <a:buSzPts val="1600"/>
              <a:buChar char="●"/>
            </a:pPr>
            <a:r>
              <a:rPr lang="en-GB"/>
              <a:t>read/retrieve data</a:t>
            </a:r>
            <a:endParaRPr/>
          </a:p>
          <a:p>
            <a:pPr indent="-330200" lvl="0" marL="457200" rtl="0" algn="l">
              <a:spcBef>
                <a:spcPts val="0"/>
              </a:spcBef>
              <a:spcAft>
                <a:spcPts val="0"/>
              </a:spcAft>
              <a:buSzPts val="1600"/>
              <a:buChar char="●"/>
            </a:pPr>
            <a:r>
              <a:rPr lang="en-GB"/>
              <a:t>Write data</a:t>
            </a:r>
            <a:endParaRPr/>
          </a:p>
          <a:p>
            <a:pPr indent="-330200" lvl="0" marL="457200" rtl="0" algn="l">
              <a:spcBef>
                <a:spcPts val="0"/>
              </a:spcBef>
              <a:spcAft>
                <a:spcPts val="0"/>
              </a:spcAft>
              <a:buSzPts val="1600"/>
              <a:buChar char="●"/>
            </a:pPr>
            <a:r>
              <a:rPr lang="en-GB"/>
              <a:t>Update data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Penalization</a:t>
            </a:r>
            <a:endParaRPr/>
          </a:p>
        </p:txBody>
      </p:sp>
      <p:sp>
        <p:nvSpPr>
          <p:cNvPr id="353" name="Google Shape;353;p52"/>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Sometimes the model could have higher weights. We use regularization to avoid this. There are two common regularization techniques:</a:t>
            </a:r>
            <a:endParaRPr/>
          </a:p>
          <a:p>
            <a:pPr indent="-330200" lvl="0" marL="457200" rtl="0" algn="l">
              <a:spcBef>
                <a:spcPts val="1000"/>
              </a:spcBef>
              <a:spcAft>
                <a:spcPts val="0"/>
              </a:spcAft>
              <a:buSzPts val="1600"/>
              <a:buChar char="●"/>
            </a:pPr>
            <a:r>
              <a:rPr lang="en-GB"/>
              <a:t>L1 penalty</a:t>
            </a:r>
            <a:endParaRPr/>
          </a:p>
          <a:p>
            <a:pPr indent="-330200" lvl="1" marL="914400" rtl="0" algn="l">
              <a:spcBef>
                <a:spcPts val="0"/>
              </a:spcBef>
              <a:spcAft>
                <a:spcPts val="0"/>
              </a:spcAft>
              <a:buSzPts val="1600"/>
              <a:buChar char="○"/>
            </a:pPr>
            <a:r>
              <a:rPr lang="en-GB"/>
              <a:t>Drives some weights exactly to zero</a:t>
            </a:r>
            <a:endParaRPr/>
          </a:p>
          <a:p>
            <a:pPr indent="-330200" lvl="1" marL="914400" rtl="0" algn="l">
              <a:spcBef>
                <a:spcPts val="0"/>
              </a:spcBef>
              <a:spcAft>
                <a:spcPts val="0"/>
              </a:spcAft>
              <a:buSzPts val="1600"/>
              <a:buChar char="○"/>
            </a:pPr>
            <a:r>
              <a:rPr lang="en-GB"/>
              <a:t>Not differentiable</a:t>
            </a:r>
            <a:endParaRPr/>
          </a:p>
          <a:p>
            <a:pPr indent="-330200" lvl="0" marL="457200" rtl="0" algn="l">
              <a:spcBef>
                <a:spcPts val="0"/>
              </a:spcBef>
              <a:spcAft>
                <a:spcPts val="0"/>
              </a:spcAft>
              <a:buSzPts val="1600"/>
              <a:buChar char="●"/>
            </a:pPr>
            <a:r>
              <a:rPr lang="en-GB"/>
              <a:t>L2 penalty</a:t>
            </a:r>
            <a:endParaRPr/>
          </a:p>
          <a:p>
            <a:pPr indent="-330200" lvl="1" marL="914400" rtl="0" algn="l">
              <a:spcBef>
                <a:spcPts val="0"/>
              </a:spcBef>
              <a:spcAft>
                <a:spcPts val="0"/>
              </a:spcAft>
              <a:buSzPts val="1600"/>
              <a:buChar char="○"/>
            </a:pPr>
            <a:r>
              <a:rPr lang="en-GB"/>
              <a:t>Drives weights closer to zero</a:t>
            </a:r>
            <a:endParaRPr/>
          </a:p>
          <a:p>
            <a:pPr indent="-330200" lvl="1" marL="914400" rtl="0" algn="l">
              <a:spcBef>
                <a:spcPts val="0"/>
              </a:spcBef>
              <a:spcAft>
                <a:spcPts val="0"/>
              </a:spcAft>
              <a:buSzPts val="1600"/>
              <a:buChar char="○"/>
            </a:pPr>
            <a:r>
              <a:rPr lang="en-GB"/>
              <a:t>differentiable</a:t>
            </a:r>
            <a:endParaRPr/>
          </a:p>
        </p:txBody>
      </p:sp>
      <p:pic>
        <p:nvPicPr>
          <p:cNvPr id="354" name="Google Shape;354;p52"/>
          <p:cNvPicPr preferRelativeResize="0"/>
          <p:nvPr/>
        </p:nvPicPr>
        <p:blipFill>
          <a:blip r:embed="rId3">
            <a:alphaModFix/>
          </a:blip>
          <a:stretch>
            <a:fillRect/>
          </a:stretch>
        </p:blipFill>
        <p:spPr>
          <a:xfrm>
            <a:off x="4511473" y="3919775"/>
            <a:ext cx="3659077" cy="623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Main ML models</a:t>
            </a:r>
            <a:endParaRPr/>
          </a:p>
        </p:txBody>
      </p:sp>
      <p:sp>
        <p:nvSpPr>
          <p:cNvPr id="360" name="Google Shape;360;p5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Linear regression</a:t>
            </a:r>
            <a:endParaRPr/>
          </a:p>
          <a:p>
            <a:pPr indent="-311150" lvl="0" marL="457200" rtl="0" algn="l">
              <a:spcBef>
                <a:spcPts val="0"/>
              </a:spcBef>
              <a:spcAft>
                <a:spcPts val="0"/>
              </a:spcAft>
              <a:buSzPts val="1300"/>
              <a:buChar char="●"/>
            </a:pPr>
            <a:r>
              <a:rPr lang="en-GB"/>
              <a:t>Ridge</a:t>
            </a:r>
            <a:endParaRPr/>
          </a:p>
          <a:p>
            <a:pPr indent="-311150" lvl="0" marL="457200" rtl="0" algn="l">
              <a:spcBef>
                <a:spcPts val="0"/>
              </a:spcBef>
              <a:spcAft>
                <a:spcPts val="0"/>
              </a:spcAft>
              <a:buSzPts val="1300"/>
              <a:buChar char="●"/>
            </a:pPr>
            <a:r>
              <a:rPr lang="en-GB"/>
              <a:t>Lasso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Linear regression</a:t>
            </a:r>
            <a:endParaRPr/>
          </a:p>
        </p:txBody>
      </p:sp>
      <p:sp>
        <p:nvSpPr>
          <p:cNvPr id="366" name="Google Shape;366;p54"/>
          <p:cNvSpPr txBox="1"/>
          <p:nvPr>
            <p:ph idx="1" type="body"/>
          </p:nvPr>
        </p:nvSpPr>
        <p:spPr>
          <a:xfrm>
            <a:off x="370475" y="1516350"/>
            <a:ext cx="832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A linear model is </a:t>
            </a:r>
            <a:r>
              <a:rPr lang="en-GB"/>
              <a:t>one of the simplest way to predict output using a linear function of input features.</a:t>
            </a:r>
            <a:endParaRPr/>
          </a:p>
        </p:txBody>
      </p:sp>
      <p:pic>
        <p:nvPicPr>
          <p:cNvPr id="367" name="Google Shape;367;p54"/>
          <p:cNvPicPr preferRelativeResize="0"/>
          <p:nvPr/>
        </p:nvPicPr>
        <p:blipFill rotWithShape="1">
          <a:blip r:embed="rId3">
            <a:alphaModFix/>
          </a:blip>
          <a:srcRect b="11870" l="1240" r="15474" t="-11870"/>
          <a:stretch/>
        </p:blipFill>
        <p:spPr>
          <a:xfrm>
            <a:off x="722675" y="2287638"/>
            <a:ext cx="7361449" cy="568225"/>
          </a:xfrm>
          <a:prstGeom prst="rect">
            <a:avLst/>
          </a:prstGeom>
          <a:noFill/>
          <a:ln>
            <a:noFill/>
          </a:ln>
        </p:spPr>
      </p:pic>
      <p:sp>
        <p:nvSpPr>
          <p:cNvPr id="368" name="Google Shape;368;p54"/>
          <p:cNvSpPr txBox="1"/>
          <p:nvPr/>
        </p:nvSpPr>
        <p:spPr>
          <a:xfrm>
            <a:off x="587750" y="3208600"/>
            <a:ext cx="81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The objective of a linear regression is to optimize w and b such that it minimizes the cost function.</a:t>
            </a:r>
            <a:endParaRPr>
              <a:latin typeface="Roboto"/>
              <a:ea typeface="Roboto"/>
              <a:cs typeface="Roboto"/>
              <a:sym typeface="Roboto"/>
            </a:endParaRPr>
          </a:p>
        </p:txBody>
      </p:sp>
      <p:pic>
        <p:nvPicPr>
          <p:cNvPr id="369" name="Google Shape;369;p54"/>
          <p:cNvPicPr preferRelativeResize="0"/>
          <p:nvPr/>
        </p:nvPicPr>
        <p:blipFill rotWithShape="1">
          <a:blip r:embed="rId4">
            <a:alphaModFix/>
          </a:blip>
          <a:srcRect b="0" l="11795" r="30213" t="0"/>
          <a:stretch/>
        </p:blipFill>
        <p:spPr>
          <a:xfrm>
            <a:off x="1705475" y="3782225"/>
            <a:ext cx="4307027" cy="992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Ridge regression</a:t>
            </a:r>
            <a:endParaRPr/>
          </a:p>
        </p:txBody>
      </p:sp>
      <p:sp>
        <p:nvSpPr>
          <p:cNvPr id="375" name="Google Shape;375;p55"/>
          <p:cNvSpPr txBox="1"/>
          <p:nvPr>
            <p:ph idx="1" type="body"/>
          </p:nvPr>
        </p:nvSpPr>
        <p:spPr>
          <a:xfrm>
            <a:off x="370475" y="1516350"/>
            <a:ext cx="832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T</a:t>
            </a:r>
            <a:r>
              <a:rPr lang="en-GB"/>
              <a:t>he cost function is altered by adding a penalty equivalent to square of the magnitude of the coefficients.</a:t>
            </a:r>
            <a:endParaRPr/>
          </a:p>
        </p:txBody>
      </p:sp>
      <p:pic>
        <p:nvPicPr>
          <p:cNvPr id="376" name="Google Shape;376;p55"/>
          <p:cNvPicPr preferRelativeResize="0"/>
          <p:nvPr/>
        </p:nvPicPr>
        <p:blipFill rotWithShape="1">
          <a:blip r:embed="rId3">
            <a:alphaModFix/>
          </a:blip>
          <a:srcRect b="0" l="3847" r="20850" t="0"/>
          <a:stretch/>
        </p:blipFill>
        <p:spPr>
          <a:xfrm>
            <a:off x="1246375" y="2254650"/>
            <a:ext cx="5276800" cy="870900"/>
          </a:xfrm>
          <a:prstGeom prst="rect">
            <a:avLst/>
          </a:prstGeom>
          <a:noFill/>
          <a:ln>
            <a:noFill/>
          </a:ln>
        </p:spPr>
      </p:pic>
      <p:sp>
        <p:nvSpPr>
          <p:cNvPr id="377" name="Google Shape;377;p55"/>
          <p:cNvSpPr txBox="1"/>
          <p:nvPr/>
        </p:nvSpPr>
        <p:spPr>
          <a:xfrm>
            <a:off x="472125" y="3256775"/>
            <a:ext cx="8007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The penalty terms put a constraint on the coefficients. They are shrinked because for some c&gt;0, the penalty term should be less than c in order to minimize the cost function.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Thus, it helps reducing model complexity and multi-collinearity.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The lambda term controls the degree of </a:t>
            </a:r>
            <a:r>
              <a:rPr lang="en-GB">
                <a:latin typeface="Roboto"/>
                <a:ea typeface="Roboto"/>
                <a:cs typeface="Roboto"/>
                <a:sym typeface="Roboto"/>
              </a:rPr>
              <a:t>penalty. The less the lambda value, the more it resembles to a linear regression.</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Lasso regression</a:t>
            </a:r>
            <a:endParaRPr/>
          </a:p>
        </p:txBody>
      </p:sp>
      <p:sp>
        <p:nvSpPr>
          <p:cNvPr id="383" name="Google Shape;383;p56"/>
          <p:cNvSpPr txBox="1"/>
          <p:nvPr>
            <p:ph idx="1" type="body"/>
          </p:nvPr>
        </p:nvSpPr>
        <p:spPr>
          <a:xfrm>
            <a:off x="370475" y="1516350"/>
            <a:ext cx="8322600" cy="4878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Here, a L1 penalty terms is added to the cost function.</a:t>
            </a:r>
            <a:endParaRPr/>
          </a:p>
        </p:txBody>
      </p:sp>
      <p:pic>
        <p:nvPicPr>
          <p:cNvPr id="384" name="Google Shape;384;p56"/>
          <p:cNvPicPr preferRelativeResize="0"/>
          <p:nvPr/>
        </p:nvPicPr>
        <p:blipFill rotWithShape="1">
          <a:blip r:embed="rId3">
            <a:alphaModFix/>
          </a:blip>
          <a:srcRect b="0" l="2468" r="21820" t="0"/>
          <a:stretch/>
        </p:blipFill>
        <p:spPr>
          <a:xfrm>
            <a:off x="505375" y="2060198"/>
            <a:ext cx="5882902" cy="882450"/>
          </a:xfrm>
          <a:prstGeom prst="rect">
            <a:avLst/>
          </a:prstGeom>
          <a:noFill/>
          <a:ln>
            <a:noFill/>
          </a:ln>
        </p:spPr>
      </p:pic>
      <p:sp>
        <p:nvSpPr>
          <p:cNvPr id="385" name="Google Shape;385;p56"/>
          <p:cNvSpPr txBox="1"/>
          <p:nvPr/>
        </p:nvSpPr>
        <p:spPr>
          <a:xfrm>
            <a:off x="385425" y="3092975"/>
            <a:ext cx="836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The only difference is instead of taking the square of the coefficients, magnitudes are taken into account. This type of regularization (L1) can lead to zero coefficients i.e. some of the features are completely neglected for the evaluation of output. </a:t>
            </a:r>
            <a:endParaRPr>
              <a:latin typeface="Roboto"/>
              <a:ea typeface="Roboto"/>
              <a:cs typeface="Roboto"/>
              <a:sym typeface="Roboto"/>
            </a:endParaRPr>
          </a:p>
        </p:txBody>
      </p:sp>
      <p:sp>
        <p:nvSpPr>
          <p:cNvPr id="386" name="Google Shape;386;p56"/>
          <p:cNvSpPr txBox="1"/>
          <p:nvPr/>
        </p:nvSpPr>
        <p:spPr>
          <a:xfrm>
            <a:off x="568500" y="4075775"/>
            <a:ext cx="7563900" cy="646500"/>
          </a:xfrm>
          <a:prstGeom prst="rect">
            <a:avLst/>
          </a:prstGeom>
          <a:solidFill>
            <a:srgbClr val="D9D9D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292929"/>
                </a:solidFill>
                <a:highlight>
                  <a:srgbClr val="FFFFFF"/>
                </a:highlight>
                <a:latin typeface="Georgia"/>
                <a:ea typeface="Georgia"/>
                <a:cs typeface="Georgia"/>
                <a:sym typeface="Georgia"/>
              </a:rPr>
              <a:t>So Lasso regression not only helps in reducing over-fitting but it can help us in feature selection.</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Detailed explanation of Lasso and Ridge</a:t>
            </a:r>
            <a:endParaRPr/>
          </a:p>
        </p:txBody>
      </p:sp>
      <p:pic>
        <p:nvPicPr>
          <p:cNvPr id="392" name="Google Shape;392;p57"/>
          <p:cNvPicPr preferRelativeResize="0"/>
          <p:nvPr/>
        </p:nvPicPr>
        <p:blipFill>
          <a:blip r:embed="rId3">
            <a:alphaModFix/>
          </a:blip>
          <a:stretch>
            <a:fillRect/>
          </a:stretch>
        </p:blipFill>
        <p:spPr>
          <a:xfrm>
            <a:off x="4006575" y="1334850"/>
            <a:ext cx="4948983" cy="3714076"/>
          </a:xfrm>
          <a:prstGeom prst="rect">
            <a:avLst/>
          </a:prstGeom>
          <a:noFill/>
          <a:ln>
            <a:noFill/>
          </a:ln>
        </p:spPr>
      </p:pic>
      <p:sp>
        <p:nvSpPr>
          <p:cNvPr id="393" name="Google Shape;393;p57"/>
          <p:cNvSpPr txBox="1"/>
          <p:nvPr/>
        </p:nvSpPr>
        <p:spPr>
          <a:xfrm>
            <a:off x="202350" y="1454950"/>
            <a:ext cx="37482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For a two dimensional feature space, the constraint regions are plotted for Lasso and Ridge regression with cyan and green colours. The elliptical contours are the cost function of linear regression. Now if we have relaxed conditions on the coefficients, then the constrained regions can get bigger and eventually they will hit the centre of the ellipse. This is the case when Ridge and Lasso regression resembles linear regression results. </a:t>
            </a:r>
            <a:r>
              <a:rPr b="1" lang="en-GB">
                <a:latin typeface="Roboto"/>
                <a:ea typeface="Roboto"/>
                <a:cs typeface="Roboto"/>
                <a:sym typeface="Roboto"/>
              </a:rPr>
              <a:t>Otherwise, both methods determine coefficients by finding the first point where the elliptical contours hit the region of constraints. </a:t>
            </a:r>
            <a:endParaRPr b="1">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Tree-Based </a:t>
            </a:r>
            <a:endParaRPr/>
          </a:p>
          <a:p>
            <a:pPr indent="0" lvl="0" marL="0" rtl="0" algn="l">
              <a:spcBef>
                <a:spcPts val="0"/>
              </a:spcBef>
              <a:spcAft>
                <a:spcPts val="0"/>
              </a:spcAft>
              <a:buNone/>
            </a:pPr>
            <a:r>
              <a:rPr lang="en-GB"/>
              <a:t>Methods</a:t>
            </a:r>
            <a:endParaRPr/>
          </a:p>
        </p:txBody>
      </p:sp>
      <p:sp>
        <p:nvSpPr>
          <p:cNvPr id="399" name="Google Shape;399;p58"/>
          <p:cNvSpPr txBox="1"/>
          <p:nvPr>
            <p:ph idx="1" type="body"/>
          </p:nvPr>
        </p:nvSpPr>
        <p:spPr>
          <a:xfrm>
            <a:off x="4644675" y="500925"/>
            <a:ext cx="44007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u="sng">
                <a:solidFill>
                  <a:schemeClr val="hlink"/>
                </a:solidFill>
                <a:hlinkClick action="ppaction://hlinksldjump" r:id="rId3"/>
              </a:rPr>
              <a:t>Decision Tree</a:t>
            </a:r>
            <a:endParaRPr/>
          </a:p>
          <a:p>
            <a:pPr indent="-311150" lvl="0" marL="457200" rtl="0" algn="l">
              <a:spcBef>
                <a:spcPts val="0"/>
              </a:spcBef>
              <a:spcAft>
                <a:spcPts val="0"/>
              </a:spcAft>
              <a:buSzPts val="1300"/>
              <a:buChar char="●"/>
            </a:pPr>
            <a:r>
              <a:rPr lang="en-GB" u="sng">
                <a:solidFill>
                  <a:schemeClr val="hlink"/>
                </a:solidFill>
                <a:hlinkClick action="ppaction://hlinksldjump" r:id="rId4"/>
              </a:rPr>
              <a:t>Advantages and disadvantages of Decision Trees</a:t>
            </a:r>
            <a:endParaRPr/>
          </a:p>
          <a:p>
            <a:pPr indent="-311150" lvl="0" marL="457200" rtl="0" algn="l">
              <a:spcBef>
                <a:spcPts val="0"/>
              </a:spcBef>
              <a:spcAft>
                <a:spcPts val="0"/>
              </a:spcAft>
              <a:buSzPts val="1300"/>
              <a:buChar char="●"/>
            </a:pPr>
            <a:r>
              <a:rPr lang="en-GB" u="sng">
                <a:solidFill>
                  <a:schemeClr val="hlink"/>
                </a:solidFill>
                <a:hlinkClick action="ppaction://hlinksldjump" r:id="rId5"/>
              </a:rPr>
              <a:t>Random Forest</a:t>
            </a:r>
            <a:endParaRPr/>
          </a:p>
          <a:p>
            <a:pPr indent="-311150" lvl="0" marL="457200" rtl="0" algn="l">
              <a:spcBef>
                <a:spcPts val="0"/>
              </a:spcBef>
              <a:spcAft>
                <a:spcPts val="0"/>
              </a:spcAft>
              <a:buSzPts val="1300"/>
              <a:buChar char="●"/>
            </a:pPr>
            <a:r>
              <a:rPr lang="en-GB" u="sng">
                <a:solidFill>
                  <a:schemeClr val="hlink"/>
                </a:solidFill>
                <a:hlinkClick action="ppaction://hlinksldjump" r:id="rId6"/>
              </a:rPr>
              <a:t>Advantages and disadvantages of random forest</a:t>
            </a:r>
            <a:endParaRPr/>
          </a:p>
          <a:p>
            <a:pPr indent="-311150" lvl="0" marL="457200" rtl="0" algn="l">
              <a:spcBef>
                <a:spcPts val="0"/>
              </a:spcBef>
              <a:spcAft>
                <a:spcPts val="0"/>
              </a:spcAft>
              <a:buSzPts val="1300"/>
              <a:buChar char="●"/>
            </a:pPr>
            <a:r>
              <a:rPr lang="en-GB" u="sng">
                <a:solidFill>
                  <a:schemeClr val="hlink"/>
                </a:solidFill>
                <a:hlinkClick action="ppaction://hlinksldjump" r:id="rId7"/>
              </a:rPr>
              <a:t>Gradient Boosting</a:t>
            </a:r>
            <a:endParaRPr/>
          </a:p>
          <a:p>
            <a:pPr indent="-311150" lvl="0" marL="457200" rtl="0" algn="l">
              <a:spcBef>
                <a:spcPts val="0"/>
              </a:spcBef>
              <a:spcAft>
                <a:spcPts val="0"/>
              </a:spcAft>
              <a:buSzPts val="1300"/>
              <a:buChar char="●"/>
            </a:pPr>
            <a:r>
              <a:rPr lang="en-GB" u="sng">
                <a:solidFill>
                  <a:schemeClr val="hlink"/>
                </a:solidFill>
                <a:hlinkClick action="ppaction://hlinksldjump" r:id="rId8"/>
              </a:rPr>
              <a:t>GB Algorithm</a:t>
            </a:r>
            <a:endParaRPr/>
          </a:p>
          <a:p>
            <a:pPr indent="-311150" lvl="0" marL="457200" rtl="0" algn="l">
              <a:spcBef>
                <a:spcPts val="0"/>
              </a:spcBef>
              <a:spcAft>
                <a:spcPts val="0"/>
              </a:spcAft>
              <a:buSzPts val="1300"/>
              <a:buChar char="●"/>
            </a:pPr>
            <a:r>
              <a:rPr lang="en-GB" u="sng">
                <a:solidFill>
                  <a:schemeClr val="hlink"/>
                </a:solidFill>
                <a:hlinkClick action="ppaction://hlinksldjump" r:id="rId9"/>
              </a:rPr>
              <a:t>Pseudocode (I)</a:t>
            </a:r>
            <a:endParaRPr/>
          </a:p>
          <a:p>
            <a:pPr indent="-311150" lvl="0" marL="457200" rtl="0" algn="l">
              <a:spcBef>
                <a:spcPts val="0"/>
              </a:spcBef>
              <a:spcAft>
                <a:spcPts val="0"/>
              </a:spcAft>
              <a:buSzPts val="1300"/>
              <a:buChar char="●"/>
            </a:pPr>
            <a:r>
              <a:rPr lang="en-GB" u="sng">
                <a:solidFill>
                  <a:schemeClr val="hlink"/>
                </a:solidFill>
                <a:hlinkClick action="ppaction://hlinksldjump" r:id="rId10"/>
              </a:rPr>
              <a:t>Pseudocode (II)</a:t>
            </a:r>
            <a:endParaRPr/>
          </a:p>
          <a:p>
            <a:pPr indent="-311150" lvl="0" marL="457200" rtl="0" algn="l">
              <a:spcBef>
                <a:spcPts val="0"/>
              </a:spcBef>
              <a:spcAft>
                <a:spcPts val="0"/>
              </a:spcAft>
              <a:buSzPts val="1300"/>
              <a:buChar char="●"/>
            </a:pPr>
            <a:r>
              <a:rPr lang="en-GB" u="sng">
                <a:solidFill>
                  <a:schemeClr val="hlink"/>
                </a:solidFill>
                <a:hlinkClick action="ppaction://hlinksldjump" r:id="rId11"/>
              </a:rPr>
              <a:t>Additional info</a:t>
            </a:r>
            <a:endParaRPr/>
          </a:p>
          <a:p>
            <a:pPr indent="-311150" lvl="0" marL="457200" rtl="0" algn="l">
              <a:spcBef>
                <a:spcPts val="0"/>
              </a:spcBef>
              <a:spcAft>
                <a:spcPts val="0"/>
              </a:spcAft>
              <a:buSzPts val="1300"/>
              <a:buChar char="●"/>
            </a:pPr>
            <a:r>
              <a:rPr lang="en-GB" u="sng">
                <a:solidFill>
                  <a:schemeClr val="hlink"/>
                </a:solidFill>
                <a:hlinkClick action="ppaction://hlinksldjump" r:id="rId12"/>
              </a:rPr>
              <a:t>LightGBM</a:t>
            </a:r>
            <a:endParaRPr/>
          </a:p>
          <a:p>
            <a:pPr indent="-311150" lvl="0" marL="457200" rtl="0" algn="l">
              <a:spcBef>
                <a:spcPts val="0"/>
              </a:spcBef>
              <a:spcAft>
                <a:spcPts val="0"/>
              </a:spcAft>
              <a:buSzPts val="1300"/>
              <a:buChar char="●"/>
            </a:pPr>
            <a:r>
              <a:rPr lang="en-GB" u="sng">
                <a:solidFill>
                  <a:schemeClr val="hlink"/>
                </a:solidFill>
                <a:hlinkClick action="ppaction://hlinksldjump" r:id="rId13"/>
              </a:rPr>
              <a:t>Leaf-wise growth algorithm</a:t>
            </a:r>
            <a:endParaRPr/>
          </a:p>
          <a:p>
            <a:pPr indent="-311150" lvl="0" marL="457200" rtl="0" algn="l">
              <a:spcBef>
                <a:spcPts val="0"/>
              </a:spcBef>
              <a:spcAft>
                <a:spcPts val="0"/>
              </a:spcAft>
              <a:buSzPts val="1300"/>
              <a:buChar char="●"/>
            </a:pPr>
            <a:r>
              <a:rPr lang="en-GB" u="sng">
                <a:solidFill>
                  <a:schemeClr val="hlink"/>
                </a:solidFill>
                <a:hlinkClick action="ppaction://hlinksldjump" r:id="rId14"/>
              </a:rPr>
              <a:t>How to avoid overfitting with LGBM</a:t>
            </a:r>
            <a:endParaRPr/>
          </a:p>
          <a:p>
            <a:pPr indent="-311150" lvl="0" marL="457200" rtl="0" algn="l">
              <a:spcBef>
                <a:spcPts val="0"/>
              </a:spcBef>
              <a:spcAft>
                <a:spcPts val="0"/>
              </a:spcAft>
              <a:buSzPts val="1300"/>
              <a:buChar char="●"/>
            </a:pPr>
            <a:r>
              <a:rPr lang="en-GB"/>
              <a:t>Isolation forest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Decision Tree</a:t>
            </a:r>
            <a:endParaRPr/>
          </a:p>
        </p:txBody>
      </p:sp>
      <p:sp>
        <p:nvSpPr>
          <p:cNvPr id="405" name="Google Shape;405;p5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Decision tree are non-parametric models that can be used both for classification and regression. They are flexible models that don’t increase their parameters as we add more features. When they are being built decision trees are constructed by recursively evaluating different features and using at each node the feature that best splits the data.</a:t>
            </a:r>
            <a:endParaRPr/>
          </a:p>
        </p:txBody>
      </p:sp>
      <p:pic>
        <p:nvPicPr>
          <p:cNvPr id="406" name="Google Shape;406;p59"/>
          <p:cNvPicPr preferRelativeResize="0"/>
          <p:nvPr/>
        </p:nvPicPr>
        <p:blipFill>
          <a:blip r:embed="rId3">
            <a:alphaModFix/>
          </a:blip>
          <a:stretch>
            <a:fillRect/>
          </a:stretch>
        </p:blipFill>
        <p:spPr>
          <a:xfrm>
            <a:off x="452875" y="2732724"/>
            <a:ext cx="4178175" cy="2275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Advantages and disadvantages of Decision Trees</a:t>
            </a:r>
            <a:endParaRPr/>
          </a:p>
        </p:txBody>
      </p:sp>
      <p:sp>
        <p:nvSpPr>
          <p:cNvPr id="412" name="Google Shape;412;p60"/>
          <p:cNvSpPr txBox="1"/>
          <p:nvPr>
            <p:ph idx="1" type="body"/>
          </p:nvPr>
        </p:nvSpPr>
        <p:spPr>
          <a:xfrm>
            <a:off x="370475" y="1358600"/>
            <a:ext cx="8322600" cy="3709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GB"/>
              <a:t>Advantages:</a:t>
            </a:r>
            <a:endParaRPr b="1"/>
          </a:p>
          <a:p>
            <a:pPr indent="-292100" lvl="0" marL="457200" rtl="0" algn="l">
              <a:spcBef>
                <a:spcPts val="1000"/>
              </a:spcBef>
              <a:spcAft>
                <a:spcPts val="0"/>
              </a:spcAft>
              <a:buSzPct val="100000"/>
              <a:buChar char="●"/>
            </a:pPr>
            <a:r>
              <a:rPr lang="en-GB"/>
              <a:t>The main advantage of decision trees is how easy they are to interpret. While other machine Learning models are close to black boxes, decision trees provide a graphical and intuitive way to understand what our algorithm does.</a:t>
            </a:r>
            <a:endParaRPr/>
          </a:p>
          <a:p>
            <a:pPr indent="-292100" lvl="0" marL="457200" rtl="0" algn="l">
              <a:spcBef>
                <a:spcPts val="1000"/>
              </a:spcBef>
              <a:spcAft>
                <a:spcPts val="0"/>
              </a:spcAft>
              <a:buSzPct val="100000"/>
              <a:buChar char="●"/>
            </a:pPr>
            <a:r>
              <a:rPr lang="en-GB"/>
              <a:t>Compared to other Machine Learning algorithms Decision Trees require less data to train.</a:t>
            </a:r>
            <a:endParaRPr/>
          </a:p>
          <a:p>
            <a:pPr indent="-292100" lvl="0" marL="457200" rtl="0" algn="l">
              <a:spcBef>
                <a:spcPts val="1000"/>
              </a:spcBef>
              <a:spcAft>
                <a:spcPts val="0"/>
              </a:spcAft>
              <a:buSzPct val="100000"/>
              <a:buChar char="●"/>
            </a:pPr>
            <a:r>
              <a:rPr lang="en-GB"/>
              <a:t>They can be used for Classification and Regression.</a:t>
            </a:r>
            <a:endParaRPr/>
          </a:p>
          <a:p>
            <a:pPr indent="-292100" lvl="0" marL="457200" rtl="0" algn="l">
              <a:spcBef>
                <a:spcPts val="1000"/>
              </a:spcBef>
              <a:spcAft>
                <a:spcPts val="0"/>
              </a:spcAft>
              <a:buSzPct val="100000"/>
              <a:buChar char="●"/>
            </a:pPr>
            <a:r>
              <a:rPr lang="en-GB"/>
              <a:t>They are simple and flexible.</a:t>
            </a:r>
            <a:endParaRPr/>
          </a:p>
          <a:p>
            <a:pPr indent="-292100" lvl="0" marL="457200" rtl="0" algn="l">
              <a:spcBef>
                <a:spcPts val="1000"/>
              </a:spcBef>
              <a:spcAft>
                <a:spcPts val="0"/>
              </a:spcAft>
              <a:buSzPct val="100000"/>
              <a:buChar char="●"/>
            </a:pPr>
            <a:r>
              <a:rPr lang="en-GB"/>
              <a:t>They are tolerant to missing values.</a:t>
            </a:r>
            <a:endParaRPr/>
          </a:p>
          <a:p>
            <a:pPr indent="-292100" lvl="0" marL="457200" rtl="0" algn="l">
              <a:spcBef>
                <a:spcPts val="1000"/>
              </a:spcBef>
              <a:spcAft>
                <a:spcPts val="0"/>
              </a:spcAft>
              <a:buSzPct val="100000"/>
              <a:buChar char="●"/>
            </a:pPr>
            <a:r>
              <a:rPr lang="en-GB"/>
              <a:t>You don’t need to scale the data</a:t>
            </a:r>
            <a:endParaRPr/>
          </a:p>
          <a:p>
            <a:pPr indent="-292100" lvl="0" marL="457200" rtl="0" algn="l">
              <a:spcBef>
                <a:spcPts val="1000"/>
              </a:spcBef>
              <a:spcAft>
                <a:spcPts val="0"/>
              </a:spcAft>
              <a:buSzPct val="100000"/>
              <a:buChar char="●"/>
            </a:pPr>
            <a:r>
              <a:rPr lang="en-GB"/>
              <a:t>They are immune to </a:t>
            </a:r>
            <a:r>
              <a:rPr lang="en-GB"/>
              <a:t>multicollinearity</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GB"/>
              <a:t>Disadvantages:</a:t>
            </a:r>
            <a:endParaRPr b="1"/>
          </a:p>
          <a:p>
            <a:pPr indent="-292100" lvl="0" marL="457200" rtl="0" algn="l">
              <a:spcBef>
                <a:spcPts val="1000"/>
              </a:spcBef>
              <a:spcAft>
                <a:spcPts val="0"/>
              </a:spcAft>
              <a:buSzPct val="100000"/>
              <a:buChar char="●"/>
            </a:pPr>
            <a:r>
              <a:rPr lang="en-GB"/>
              <a:t>They are quite prone to </a:t>
            </a:r>
            <a:r>
              <a:rPr lang="en-GB"/>
              <a:t>overfitting</a:t>
            </a:r>
            <a:r>
              <a:rPr lang="en-GB"/>
              <a:t> to the training data and can be sensible to outliers.</a:t>
            </a:r>
            <a:endParaRPr/>
          </a:p>
          <a:p>
            <a:pPr indent="-292100" lvl="0" marL="457200" rtl="0" algn="l">
              <a:spcBef>
                <a:spcPts val="1000"/>
              </a:spcBef>
              <a:spcAft>
                <a:spcPts val="0"/>
              </a:spcAft>
              <a:buSzPct val="100000"/>
              <a:buChar char="●"/>
            </a:pPr>
            <a:r>
              <a:rPr lang="en-GB" u="sng"/>
              <a:t>They are weak learners:</a:t>
            </a:r>
            <a:r>
              <a:rPr b="1" lang="en-GB" u="sng"/>
              <a:t> </a:t>
            </a:r>
            <a:r>
              <a:rPr lang="en-GB"/>
              <a:t>a single decision tree normally does not make great predictions, so multiple trees are often combined to make ‘forests’ to give birth to stronger ensemble models.</a:t>
            </a:r>
            <a:endParaRPr/>
          </a:p>
          <a:p>
            <a:pPr indent="-292100" lvl="0" marL="457200" rtl="0" algn="l">
              <a:spcBef>
                <a:spcPts val="1000"/>
              </a:spcBef>
              <a:spcAft>
                <a:spcPts val="1000"/>
              </a:spcAft>
              <a:buSzPct val="100000"/>
              <a:buChar char="●"/>
            </a:pPr>
            <a:r>
              <a:rPr lang="en-GB"/>
              <a:t>They are unstable, meaning that a small change in the data can lead to a large change in the structure of the optimal decision tree.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Random Forest</a:t>
            </a:r>
            <a:endParaRPr/>
          </a:p>
        </p:txBody>
      </p:sp>
      <p:sp>
        <p:nvSpPr>
          <p:cNvPr id="418" name="Google Shape;418;p61"/>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Random Forest consists of a large number of decision trees which operate as an </a:t>
            </a:r>
            <a:r>
              <a:rPr lang="en-GB"/>
              <a:t>ensemble</a:t>
            </a:r>
            <a:r>
              <a:rPr lang="en-GB"/>
              <a:t>. Each individual tree output a prediction and the final prediction is chosen thourgh a majority vote system.</a:t>
            </a:r>
            <a:endParaRPr/>
          </a:p>
          <a:p>
            <a:pPr indent="0" lvl="0" marL="0" rtl="0" algn="l">
              <a:spcBef>
                <a:spcPts val="1000"/>
              </a:spcBef>
              <a:spcAft>
                <a:spcPts val="0"/>
              </a:spcAft>
              <a:buNone/>
            </a:pPr>
            <a:r>
              <a:rPr lang="en-GB"/>
              <a:t>The main idea is that a large number of uncorrelated trees will outperform a single tree.</a:t>
            </a:r>
            <a:endParaRPr/>
          </a:p>
          <a:p>
            <a:pPr indent="0" lvl="0" marL="0" rtl="0" algn="l">
              <a:spcBef>
                <a:spcPts val="1000"/>
              </a:spcBef>
              <a:spcAft>
                <a:spcPts val="0"/>
              </a:spcAft>
              <a:buNone/>
            </a:pPr>
            <a:r>
              <a:rPr lang="en-GB"/>
              <a:t>In order to guarantee the uncorrelation between trees two techniques are used: bagging and feature randomness.</a:t>
            </a:r>
            <a:endParaRPr/>
          </a:p>
          <a:p>
            <a:pPr indent="0" lvl="0" marL="0" rtl="0" algn="l">
              <a:spcBef>
                <a:spcPts val="1000"/>
              </a:spcBef>
              <a:spcAft>
                <a:spcPts val="0"/>
              </a:spcAft>
              <a:buNone/>
            </a:pPr>
            <a:r>
              <a:rPr b="1" lang="en-GB"/>
              <a:t>Bagging</a:t>
            </a:r>
            <a:r>
              <a:rPr lang="en-GB"/>
              <a:t> consists in train each tree on a new dataset obtained by sampling with replacement from the original one.</a:t>
            </a:r>
            <a:endParaRPr/>
          </a:p>
          <a:p>
            <a:pPr indent="0" lvl="0" marL="0" rtl="0" algn="l">
              <a:spcBef>
                <a:spcPts val="1000"/>
              </a:spcBef>
              <a:spcAft>
                <a:spcPts val="1000"/>
              </a:spcAft>
              <a:buNone/>
            </a:pPr>
            <a:r>
              <a:rPr lang="en-GB"/>
              <a:t>Feature randomness consists in train each tree on a random subset of features.</a:t>
            </a:r>
            <a:r>
              <a:rPr lang="en-GB"/>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Database Administrator vs. Data Scientist</a:t>
            </a:r>
            <a:endParaRPr/>
          </a:p>
        </p:txBody>
      </p:sp>
      <p:sp>
        <p:nvSpPr>
          <p:cNvPr id="89" name="Google Shape;89;p17"/>
          <p:cNvSpPr txBox="1"/>
          <p:nvPr>
            <p:ph idx="1" type="body"/>
          </p:nvPr>
        </p:nvSpPr>
        <p:spPr>
          <a:xfrm>
            <a:off x="370475" y="1516350"/>
            <a:ext cx="8322600" cy="3360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A DBA is in charge of:</a:t>
            </a:r>
            <a:endParaRPr/>
          </a:p>
          <a:p>
            <a:pPr indent="-330200" lvl="0" marL="457200" rtl="0" algn="l">
              <a:spcBef>
                <a:spcPts val="1000"/>
              </a:spcBef>
              <a:spcAft>
                <a:spcPts val="0"/>
              </a:spcAft>
              <a:buSzPts val="1600"/>
              <a:buChar char="-"/>
            </a:pPr>
            <a:r>
              <a:rPr lang="en-GB"/>
              <a:t>Managing database</a:t>
            </a:r>
            <a:endParaRPr/>
          </a:p>
          <a:p>
            <a:pPr indent="-330200" lvl="0" marL="457200" rtl="0" algn="l">
              <a:spcBef>
                <a:spcPts val="0"/>
              </a:spcBef>
              <a:spcAft>
                <a:spcPts val="0"/>
              </a:spcAft>
              <a:buSzPts val="1600"/>
              <a:buChar char="-"/>
            </a:pPr>
            <a:r>
              <a:rPr lang="en-GB"/>
              <a:t>Giving permission to users</a:t>
            </a:r>
            <a:endParaRPr/>
          </a:p>
          <a:p>
            <a:pPr indent="-330200" lvl="0" marL="457200" rtl="0" algn="l">
              <a:spcBef>
                <a:spcPts val="0"/>
              </a:spcBef>
              <a:spcAft>
                <a:spcPts val="0"/>
              </a:spcAft>
              <a:buSzPts val="1600"/>
              <a:buChar char="-"/>
            </a:pPr>
            <a:r>
              <a:rPr lang="en-GB"/>
              <a:t>Manage and create table</a:t>
            </a:r>
            <a:endParaRPr/>
          </a:p>
          <a:p>
            <a:pPr indent="-330200" lvl="0" marL="457200" rtl="0" algn="l">
              <a:spcBef>
                <a:spcPts val="0"/>
              </a:spcBef>
              <a:spcAft>
                <a:spcPts val="0"/>
              </a:spcAft>
              <a:buSzPts val="1600"/>
              <a:buChar char="-"/>
            </a:pPr>
            <a:r>
              <a:rPr lang="en-GB"/>
              <a:t>Give access to data</a:t>
            </a:r>
            <a:endParaRPr/>
          </a:p>
          <a:p>
            <a:pPr indent="-330200" lvl="0" marL="457200" rtl="0" algn="l">
              <a:spcBef>
                <a:spcPts val="0"/>
              </a:spcBef>
              <a:spcAft>
                <a:spcPts val="0"/>
              </a:spcAft>
              <a:buSzPts val="1600"/>
              <a:buChar char="-"/>
            </a:pPr>
            <a:r>
              <a:rPr lang="en-GB"/>
              <a:t>Use SQL to retrieve data </a:t>
            </a:r>
            <a:endParaRPr/>
          </a:p>
          <a:p>
            <a:pPr indent="0" lvl="0" marL="0" rtl="0" algn="l">
              <a:spcBef>
                <a:spcPts val="1000"/>
              </a:spcBef>
              <a:spcAft>
                <a:spcPts val="0"/>
              </a:spcAft>
              <a:buNone/>
            </a:pPr>
            <a:r>
              <a:rPr lang="en-GB"/>
              <a:t>A data scientist:</a:t>
            </a:r>
            <a:endParaRPr/>
          </a:p>
          <a:p>
            <a:pPr indent="-330200" lvl="0" marL="457200" rtl="0" algn="l">
              <a:spcBef>
                <a:spcPts val="1000"/>
              </a:spcBef>
              <a:spcAft>
                <a:spcPts val="0"/>
              </a:spcAft>
              <a:buSzPts val="1600"/>
              <a:buChar char="-"/>
            </a:pPr>
            <a:r>
              <a:rPr lang="en-GB"/>
              <a:t>Is the end user of the db</a:t>
            </a:r>
            <a:endParaRPr/>
          </a:p>
          <a:p>
            <a:pPr indent="-330200" lvl="0" marL="457200" rtl="0" algn="l">
              <a:spcBef>
                <a:spcPts val="0"/>
              </a:spcBef>
              <a:spcAft>
                <a:spcPts val="0"/>
              </a:spcAft>
              <a:buSzPts val="1600"/>
              <a:buChar char="-"/>
            </a:pPr>
            <a:r>
              <a:rPr lang="en-GB"/>
              <a:t>Use sql to retrieve data</a:t>
            </a:r>
            <a:endParaRPr/>
          </a:p>
          <a:p>
            <a:pPr indent="-330200" lvl="0" marL="457200" rtl="0" algn="l">
              <a:spcBef>
                <a:spcPts val="0"/>
              </a:spcBef>
              <a:spcAft>
                <a:spcPts val="0"/>
              </a:spcAft>
              <a:buSzPts val="1600"/>
              <a:buChar char="-"/>
            </a:pPr>
            <a:r>
              <a:rPr lang="en-GB"/>
              <a:t>Create their own table for testing</a:t>
            </a:r>
            <a:endParaRPr/>
          </a:p>
          <a:p>
            <a:pPr indent="-330200" lvl="0" marL="457200" rtl="0" algn="l">
              <a:spcBef>
                <a:spcPts val="0"/>
              </a:spcBef>
              <a:spcAft>
                <a:spcPts val="0"/>
              </a:spcAft>
              <a:buSzPts val="1600"/>
              <a:buChar char="-"/>
            </a:pPr>
            <a:r>
              <a:rPr lang="en-GB"/>
              <a:t>Combine multiple sources</a:t>
            </a:r>
            <a:endParaRPr/>
          </a:p>
          <a:p>
            <a:pPr indent="-330200" lvl="0" marL="457200" rtl="0" algn="l">
              <a:spcBef>
                <a:spcPts val="0"/>
              </a:spcBef>
              <a:spcAft>
                <a:spcPts val="0"/>
              </a:spcAft>
              <a:buSzPts val="1600"/>
              <a:buChar char="-"/>
            </a:pPr>
            <a:r>
              <a:rPr lang="en-GB"/>
              <a:t>Write complex queries to analysis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Advantages and disadvantages of random forest</a:t>
            </a:r>
            <a:endParaRPr/>
          </a:p>
        </p:txBody>
      </p:sp>
      <p:sp>
        <p:nvSpPr>
          <p:cNvPr id="424" name="Google Shape;424;p62"/>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Advantages:</a:t>
            </a:r>
            <a:endParaRPr/>
          </a:p>
          <a:p>
            <a:pPr indent="-330200" lvl="0" marL="457200" rtl="0" algn="l">
              <a:spcBef>
                <a:spcPts val="1000"/>
              </a:spcBef>
              <a:spcAft>
                <a:spcPts val="0"/>
              </a:spcAft>
              <a:buSzPts val="1600"/>
              <a:buChar char="●"/>
            </a:pPr>
            <a:r>
              <a:rPr lang="en-GB"/>
              <a:t>Tend not to overfit. The processes of randomizing the data and variables across many trees means that no single tree sees all the data.</a:t>
            </a:r>
            <a:endParaRPr/>
          </a:p>
          <a:p>
            <a:pPr indent="-330200" lvl="0" marL="457200" rtl="0" algn="l">
              <a:spcBef>
                <a:spcPts val="0"/>
              </a:spcBef>
              <a:spcAft>
                <a:spcPts val="0"/>
              </a:spcAft>
              <a:buSzPts val="1600"/>
              <a:buChar char="●"/>
            </a:pPr>
            <a:r>
              <a:rPr lang="en-GB"/>
              <a:t>Handle non-linear parameters</a:t>
            </a:r>
            <a:endParaRPr/>
          </a:p>
          <a:p>
            <a:pPr indent="-330200" lvl="0" marL="457200" rtl="0" algn="l">
              <a:spcBef>
                <a:spcPts val="0"/>
              </a:spcBef>
              <a:spcAft>
                <a:spcPts val="0"/>
              </a:spcAft>
              <a:buSzPts val="1600"/>
              <a:buChar char="●"/>
            </a:pPr>
            <a:r>
              <a:rPr lang="en-GB"/>
              <a:t>Handle outliers</a:t>
            </a:r>
            <a:endParaRPr/>
          </a:p>
          <a:p>
            <a:pPr indent="0" lvl="0" marL="0" rtl="0" algn="l">
              <a:spcBef>
                <a:spcPts val="1000"/>
              </a:spcBef>
              <a:spcAft>
                <a:spcPts val="0"/>
              </a:spcAft>
              <a:buNone/>
            </a:pPr>
            <a:r>
              <a:rPr lang="en-GB"/>
              <a:t>Disadvantages:</a:t>
            </a:r>
            <a:endParaRPr/>
          </a:p>
          <a:p>
            <a:pPr indent="-330200" lvl="0" marL="457200" rtl="0" algn="l">
              <a:spcBef>
                <a:spcPts val="1000"/>
              </a:spcBef>
              <a:spcAft>
                <a:spcPts val="0"/>
              </a:spcAft>
              <a:buSzPts val="1600"/>
              <a:buChar char="●"/>
            </a:pPr>
            <a:r>
              <a:rPr lang="en-GB"/>
              <a:t>Prediction accuracy on complex problems is usually inferior to gradient-boosted trees.</a:t>
            </a:r>
            <a:endParaRPr/>
          </a:p>
          <a:p>
            <a:pPr indent="-330200" lvl="0" marL="457200" rtl="0" algn="l">
              <a:spcBef>
                <a:spcPts val="0"/>
              </a:spcBef>
              <a:spcAft>
                <a:spcPts val="0"/>
              </a:spcAft>
              <a:buSzPts val="1600"/>
              <a:buChar char="●"/>
            </a:pPr>
            <a:r>
              <a:rPr lang="en-GB"/>
              <a:t>Complexity increases with the number of trees</a:t>
            </a:r>
            <a:endParaRPr/>
          </a:p>
          <a:p>
            <a:pPr indent="-330200" lvl="0" marL="457200" rtl="0" algn="l">
              <a:spcBef>
                <a:spcPts val="0"/>
              </a:spcBef>
              <a:spcAft>
                <a:spcPts val="0"/>
              </a:spcAft>
              <a:buSzPts val="1600"/>
              <a:buChar char="●"/>
            </a:pPr>
            <a:r>
              <a:rPr lang="en-GB"/>
              <a:t>Higher training time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Gradient Boosting</a:t>
            </a:r>
            <a:endParaRPr/>
          </a:p>
        </p:txBody>
      </p:sp>
      <p:sp>
        <p:nvSpPr>
          <p:cNvPr id="430" name="Google Shape;430;p63"/>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Gradient boost starts by making a single leaf instead of a tree or stump.</a:t>
            </a:r>
            <a:endParaRPr/>
          </a:p>
          <a:p>
            <a:pPr indent="-330200" lvl="0" marL="457200" rtl="0" algn="l">
              <a:spcBef>
                <a:spcPts val="0"/>
              </a:spcBef>
              <a:spcAft>
                <a:spcPts val="0"/>
              </a:spcAft>
              <a:buSzPts val="1600"/>
              <a:buChar char="●"/>
            </a:pPr>
            <a:r>
              <a:rPr lang="en-GB"/>
              <a:t>The leaf represent an initial guess and it equal to the average of the the target outcomes.</a:t>
            </a:r>
            <a:endParaRPr/>
          </a:p>
          <a:p>
            <a:pPr indent="-330200" lvl="0" marL="457200" rtl="0" algn="l">
              <a:spcBef>
                <a:spcPts val="0"/>
              </a:spcBef>
              <a:spcAft>
                <a:spcPts val="0"/>
              </a:spcAft>
              <a:buSzPts val="1600"/>
              <a:buChar char="●"/>
            </a:pPr>
            <a:r>
              <a:rPr lang="en-GB"/>
              <a:t>Then new trees are created based on the error of the previous trees.</a:t>
            </a:r>
            <a:endParaRPr/>
          </a:p>
          <a:p>
            <a:pPr indent="-330200" lvl="0" marL="457200" rtl="0" algn="l">
              <a:spcBef>
                <a:spcPts val="0"/>
              </a:spcBef>
              <a:spcAft>
                <a:spcPts val="0"/>
              </a:spcAft>
              <a:buSzPts val="1600"/>
              <a:buChar char="●"/>
            </a:pPr>
            <a:r>
              <a:rPr lang="en-GB"/>
              <a:t>The trees are usually larger than ADAboost with maximum leaves between 8 and 32</a:t>
            </a:r>
            <a:endParaRPr/>
          </a:p>
          <a:p>
            <a:pPr indent="-330200" lvl="0" marL="457200" rtl="0" algn="l">
              <a:spcBef>
                <a:spcPts val="0"/>
              </a:spcBef>
              <a:spcAft>
                <a:spcPts val="0"/>
              </a:spcAft>
              <a:buSzPts val="1600"/>
              <a:buChar char="●"/>
            </a:pPr>
            <a:r>
              <a:rPr lang="en-GB"/>
              <a:t>Gradient boost scales the trees by the same amount.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GB Algorithm</a:t>
            </a:r>
            <a:endParaRPr/>
          </a:p>
        </p:txBody>
      </p:sp>
      <p:pic>
        <p:nvPicPr>
          <p:cNvPr id="436" name="Google Shape;436;p64"/>
          <p:cNvPicPr preferRelativeResize="0"/>
          <p:nvPr/>
        </p:nvPicPr>
        <p:blipFill>
          <a:blip r:embed="rId3">
            <a:alphaModFix/>
          </a:blip>
          <a:stretch>
            <a:fillRect/>
          </a:stretch>
        </p:blipFill>
        <p:spPr>
          <a:xfrm>
            <a:off x="504219" y="1747349"/>
            <a:ext cx="1895675" cy="1791275"/>
          </a:xfrm>
          <a:prstGeom prst="rect">
            <a:avLst/>
          </a:prstGeom>
          <a:noFill/>
          <a:ln>
            <a:noFill/>
          </a:ln>
        </p:spPr>
      </p:pic>
      <p:pic>
        <p:nvPicPr>
          <p:cNvPr id="437" name="Google Shape;437;p64"/>
          <p:cNvPicPr preferRelativeResize="0"/>
          <p:nvPr/>
        </p:nvPicPr>
        <p:blipFill>
          <a:blip r:embed="rId4">
            <a:alphaModFix/>
          </a:blip>
          <a:stretch>
            <a:fillRect/>
          </a:stretch>
        </p:blipFill>
        <p:spPr>
          <a:xfrm>
            <a:off x="2919572" y="1806750"/>
            <a:ext cx="1856525" cy="885425"/>
          </a:xfrm>
          <a:prstGeom prst="rect">
            <a:avLst/>
          </a:prstGeom>
          <a:noFill/>
          <a:ln>
            <a:noFill/>
          </a:ln>
        </p:spPr>
      </p:pic>
      <p:pic>
        <p:nvPicPr>
          <p:cNvPr id="438" name="Google Shape;438;p64"/>
          <p:cNvPicPr preferRelativeResize="0"/>
          <p:nvPr/>
        </p:nvPicPr>
        <p:blipFill>
          <a:blip r:embed="rId5">
            <a:alphaModFix/>
          </a:blip>
          <a:stretch>
            <a:fillRect/>
          </a:stretch>
        </p:blipFill>
        <p:spPr>
          <a:xfrm>
            <a:off x="5844077" y="1854000"/>
            <a:ext cx="555350" cy="2221450"/>
          </a:xfrm>
          <a:prstGeom prst="rect">
            <a:avLst/>
          </a:prstGeom>
          <a:noFill/>
          <a:ln>
            <a:noFill/>
          </a:ln>
        </p:spPr>
      </p:pic>
      <p:pic>
        <p:nvPicPr>
          <p:cNvPr id="439" name="Google Shape;439;p64"/>
          <p:cNvPicPr preferRelativeResize="0"/>
          <p:nvPr/>
        </p:nvPicPr>
        <p:blipFill>
          <a:blip r:embed="rId6">
            <a:alphaModFix/>
          </a:blip>
          <a:stretch>
            <a:fillRect/>
          </a:stretch>
        </p:blipFill>
        <p:spPr>
          <a:xfrm>
            <a:off x="7100634" y="2129038"/>
            <a:ext cx="1958910" cy="885425"/>
          </a:xfrm>
          <a:prstGeom prst="rect">
            <a:avLst/>
          </a:prstGeom>
          <a:noFill/>
          <a:ln>
            <a:noFill/>
          </a:ln>
        </p:spPr>
      </p:pic>
      <p:sp>
        <p:nvSpPr>
          <p:cNvPr id="440" name="Google Shape;440;p64"/>
          <p:cNvSpPr/>
          <p:nvPr/>
        </p:nvSpPr>
        <p:spPr>
          <a:xfrm>
            <a:off x="102525" y="1315775"/>
            <a:ext cx="401700" cy="358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1</a:t>
            </a:r>
            <a:endParaRPr/>
          </a:p>
        </p:txBody>
      </p:sp>
      <p:sp>
        <p:nvSpPr>
          <p:cNvPr id="441" name="Google Shape;441;p64"/>
          <p:cNvSpPr/>
          <p:nvPr/>
        </p:nvSpPr>
        <p:spPr>
          <a:xfrm>
            <a:off x="2657188" y="1353575"/>
            <a:ext cx="401700" cy="358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2</a:t>
            </a:r>
            <a:endParaRPr/>
          </a:p>
        </p:txBody>
      </p:sp>
      <p:sp>
        <p:nvSpPr>
          <p:cNvPr id="442" name="Google Shape;442;p64"/>
          <p:cNvSpPr txBox="1"/>
          <p:nvPr/>
        </p:nvSpPr>
        <p:spPr>
          <a:xfrm>
            <a:off x="640800" y="1332875"/>
            <a:ext cx="16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Initial dataset</a:t>
            </a:r>
            <a:endParaRPr>
              <a:latin typeface="Roboto"/>
              <a:ea typeface="Roboto"/>
              <a:cs typeface="Roboto"/>
              <a:sym typeface="Roboto"/>
            </a:endParaRPr>
          </a:p>
        </p:txBody>
      </p:sp>
      <p:sp>
        <p:nvSpPr>
          <p:cNvPr id="443" name="Google Shape;443;p64"/>
          <p:cNvSpPr txBox="1"/>
          <p:nvPr/>
        </p:nvSpPr>
        <p:spPr>
          <a:xfrm>
            <a:off x="3151350" y="1332875"/>
            <a:ext cx="16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Compute average</a:t>
            </a:r>
            <a:endParaRPr>
              <a:latin typeface="Roboto"/>
              <a:ea typeface="Roboto"/>
              <a:cs typeface="Roboto"/>
              <a:sym typeface="Roboto"/>
            </a:endParaRPr>
          </a:p>
        </p:txBody>
      </p:sp>
      <p:sp>
        <p:nvSpPr>
          <p:cNvPr id="444" name="Google Shape;444;p64"/>
          <p:cNvSpPr/>
          <p:nvPr/>
        </p:nvSpPr>
        <p:spPr>
          <a:xfrm>
            <a:off x="5176263" y="1389113"/>
            <a:ext cx="401700" cy="358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3</a:t>
            </a:r>
            <a:endParaRPr/>
          </a:p>
        </p:txBody>
      </p:sp>
      <p:sp>
        <p:nvSpPr>
          <p:cNvPr id="445" name="Google Shape;445;p64"/>
          <p:cNvSpPr txBox="1"/>
          <p:nvPr/>
        </p:nvSpPr>
        <p:spPr>
          <a:xfrm>
            <a:off x="5670425" y="1368413"/>
            <a:ext cx="1666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Roboto"/>
                <a:ea typeface="Roboto"/>
                <a:cs typeface="Roboto"/>
                <a:sym typeface="Roboto"/>
              </a:rPr>
              <a:t>Compute residuals -&gt; </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avg - observed value</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(could be any error function)</a:t>
            </a:r>
            <a:endParaRPr sz="900">
              <a:latin typeface="Roboto"/>
              <a:ea typeface="Roboto"/>
              <a:cs typeface="Roboto"/>
              <a:sym typeface="Roboto"/>
            </a:endParaRPr>
          </a:p>
        </p:txBody>
      </p:sp>
      <p:sp>
        <p:nvSpPr>
          <p:cNvPr id="446" name="Google Shape;446;p64"/>
          <p:cNvSpPr/>
          <p:nvPr/>
        </p:nvSpPr>
        <p:spPr>
          <a:xfrm>
            <a:off x="6999900" y="1447438"/>
            <a:ext cx="401700" cy="358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4</a:t>
            </a:r>
            <a:endParaRPr/>
          </a:p>
        </p:txBody>
      </p:sp>
      <p:sp>
        <p:nvSpPr>
          <p:cNvPr id="447" name="Google Shape;447;p64"/>
          <p:cNvSpPr txBox="1"/>
          <p:nvPr/>
        </p:nvSpPr>
        <p:spPr>
          <a:xfrm>
            <a:off x="7494063" y="1426738"/>
            <a:ext cx="16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Build the three</a:t>
            </a:r>
            <a:endParaRPr>
              <a:latin typeface="Roboto"/>
              <a:ea typeface="Roboto"/>
              <a:cs typeface="Roboto"/>
              <a:sym typeface="Roboto"/>
            </a:endParaRPr>
          </a:p>
        </p:txBody>
      </p:sp>
      <p:pic>
        <p:nvPicPr>
          <p:cNvPr id="448" name="Google Shape;448;p64"/>
          <p:cNvPicPr preferRelativeResize="0"/>
          <p:nvPr/>
        </p:nvPicPr>
        <p:blipFill>
          <a:blip r:embed="rId7">
            <a:alphaModFix/>
          </a:blip>
          <a:stretch>
            <a:fillRect/>
          </a:stretch>
        </p:blipFill>
        <p:spPr>
          <a:xfrm>
            <a:off x="2956249" y="3743101"/>
            <a:ext cx="2453074" cy="1230351"/>
          </a:xfrm>
          <a:prstGeom prst="rect">
            <a:avLst/>
          </a:prstGeom>
          <a:noFill/>
          <a:ln>
            <a:noFill/>
          </a:ln>
        </p:spPr>
      </p:pic>
      <p:sp>
        <p:nvSpPr>
          <p:cNvPr id="449" name="Google Shape;449;p64"/>
          <p:cNvSpPr/>
          <p:nvPr/>
        </p:nvSpPr>
        <p:spPr>
          <a:xfrm>
            <a:off x="2965600" y="3194900"/>
            <a:ext cx="401700" cy="358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5</a:t>
            </a:r>
            <a:endParaRPr/>
          </a:p>
        </p:txBody>
      </p:sp>
      <p:sp>
        <p:nvSpPr>
          <p:cNvPr id="450" name="Google Shape;450;p64"/>
          <p:cNvSpPr txBox="1"/>
          <p:nvPr/>
        </p:nvSpPr>
        <p:spPr>
          <a:xfrm>
            <a:off x="3459763" y="3174200"/>
            <a:ext cx="16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Combine trees</a:t>
            </a:r>
            <a:endParaRPr>
              <a:latin typeface="Roboto"/>
              <a:ea typeface="Roboto"/>
              <a:cs typeface="Roboto"/>
              <a:sym typeface="Roboto"/>
            </a:endParaRPr>
          </a:p>
        </p:txBody>
      </p:sp>
      <p:sp>
        <p:nvSpPr>
          <p:cNvPr id="451" name="Google Shape;451;p64"/>
          <p:cNvSpPr txBox="1"/>
          <p:nvPr/>
        </p:nvSpPr>
        <p:spPr>
          <a:xfrm>
            <a:off x="6895050" y="3810650"/>
            <a:ext cx="1794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Scaling factor is needed in order to to have tradeoff between bias and variance</a:t>
            </a:r>
            <a:endParaRPr>
              <a:latin typeface="Roboto"/>
              <a:ea typeface="Roboto"/>
              <a:cs typeface="Roboto"/>
              <a:sym typeface="Roboto"/>
            </a:endParaRPr>
          </a:p>
        </p:txBody>
      </p:sp>
      <p:sp>
        <p:nvSpPr>
          <p:cNvPr id="452" name="Google Shape;452;p64"/>
          <p:cNvSpPr txBox="1"/>
          <p:nvPr/>
        </p:nvSpPr>
        <p:spPr>
          <a:xfrm>
            <a:off x="375925" y="3853350"/>
            <a:ext cx="195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In this case I have low bias and high variance</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Pseudocode (I)</a:t>
            </a:r>
            <a:endParaRPr/>
          </a:p>
        </p:txBody>
      </p:sp>
      <p:pic>
        <p:nvPicPr>
          <p:cNvPr id="458" name="Google Shape;458;p65"/>
          <p:cNvPicPr preferRelativeResize="0"/>
          <p:nvPr/>
        </p:nvPicPr>
        <p:blipFill>
          <a:blip r:embed="rId3">
            <a:alphaModFix/>
          </a:blip>
          <a:stretch>
            <a:fillRect/>
          </a:stretch>
        </p:blipFill>
        <p:spPr>
          <a:xfrm>
            <a:off x="348900" y="1353900"/>
            <a:ext cx="8535056" cy="37140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Pseudocode (II)</a:t>
            </a:r>
            <a:endParaRPr/>
          </a:p>
        </p:txBody>
      </p:sp>
      <p:sp>
        <p:nvSpPr>
          <p:cNvPr id="464" name="Google Shape;464;p6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The first prediction is an initial guess and it’s usually 0.5 (regardless of being a classification or regression)</a:t>
            </a:r>
            <a:endParaRPr/>
          </a:p>
          <a:p>
            <a:pPr indent="-330200" lvl="0" marL="457200" rtl="0" algn="l">
              <a:spcBef>
                <a:spcPts val="0"/>
              </a:spcBef>
              <a:spcAft>
                <a:spcPts val="0"/>
              </a:spcAft>
              <a:buSzPts val="1600"/>
              <a:buChar char="●"/>
            </a:pPr>
            <a:r>
              <a:rPr lang="en-GB"/>
              <a:t>As GB algorithm it builds a regression tree from the residuals </a:t>
            </a:r>
            <a:endParaRPr/>
          </a:p>
          <a:p>
            <a:pPr indent="-330200" lvl="0" marL="457200" rtl="0" algn="l">
              <a:spcBef>
                <a:spcPts val="0"/>
              </a:spcBef>
              <a:spcAft>
                <a:spcPts val="0"/>
              </a:spcAft>
              <a:buSzPts val="1600"/>
              <a:buChar char="●"/>
            </a:pPr>
            <a:r>
              <a:rPr lang="en-GB"/>
              <a:t>However the trees are XGboost trees.</a:t>
            </a:r>
            <a:endParaRPr/>
          </a:p>
          <a:p>
            <a:pPr indent="0" lvl="0" marL="0" rtl="0" algn="l">
              <a:spcBef>
                <a:spcPts val="1000"/>
              </a:spcBef>
              <a:spcAft>
                <a:spcPts val="0"/>
              </a:spcAft>
              <a:buNone/>
            </a:pPr>
            <a:r>
              <a:rPr lang="en-GB"/>
              <a:t>How to compute an XGBoost tree?</a:t>
            </a:r>
            <a:endParaRPr/>
          </a:p>
          <a:p>
            <a:pPr indent="-330200" lvl="0" marL="457200" rtl="0" algn="l">
              <a:spcBef>
                <a:spcPts val="1000"/>
              </a:spcBef>
              <a:spcAft>
                <a:spcPts val="0"/>
              </a:spcAft>
              <a:buSzPts val="1600"/>
              <a:buChar char="●"/>
            </a:pPr>
            <a:r>
              <a:rPr lang="en-GB"/>
              <a:t>Put all the residuals on the first leaf</a:t>
            </a:r>
            <a:endParaRPr/>
          </a:p>
          <a:p>
            <a:pPr indent="-330200" lvl="0" marL="457200" rtl="0" algn="l">
              <a:spcBef>
                <a:spcPts val="0"/>
              </a:spcBef>
              <a:spcAft>
                <a:spcPts val="0"/>
              </a:spcAft>
              <a:buSzPts val="1600"/>
              <a:buChar char="●"/>
            </a:pPr>
            <a:r>
              <a:rPr lang="en-GB"/>
              <a:t>Compute root similarity score -&gt;</a:t>
            </a:r>
            <a:endParaRPr/>
          </a:p>
          <a:p>
            <a:pPr indent="-330200" lvl="0" marL="457200" rtl="0" algn="l">
              <a:spcBef>
                <a:spcPts val="0"/>
              </a:spcBef>
              <a:spcAft>
                <a:spcPts val="0"/>
              </a:spcAft>
              <a:buSzPts val="1600"/>
              <a:buChar char="●"/>
            </a:pPr>
            <a:r>
              <a:rPr lang="en-GB"/>
              <a:t>Split the node for different threshold and compute gain for each split -&gt;</a:t>
            </a:r>
            <a:endParaRPr/>
          </a:p>
          <a:p>
            <a:pPr indent="-330200" lvl="0" marL="457200" rtl="0" algn="l">
              <a:spcBef>
                <a:spcPts val="0"/>
              </a:spcBef>
              <a:spcAft>
                <a:spcPts val="0"/>
              </a:spcAft>
              <a:buSzPts val="1600"/>
              <a:buChar char="●"/>
            </a:pPr>
            <a:r>
              <a:rPr lang="en-GB"/>
              <a:t>Choose the split with the maximum gain</a:t>
            </a:r>
            <a:endParaRPr/>
          </a:p>
          <a:p>
            <a:pPr indent="-330200" lvl="0" marL="457200" rtl="0" algn="l">
              <a:spcBef>
                <a:spcPts val="0"/>
              </a:spcBef>
              <a:spcAft>
                <a:spcPts val="0"/>
              </a:spcAft>
              <a:buSzPts val="1600"/>
              <a:buChar char="●"/>
            </a:pPr>
            <a:r>
              <a:rPr lang="en-GB"/>
              <a:t>repeat</a:t>
            </a:r>
            <a:endParaRPr/>
          </a:p>
        </p:txBody>
      </p:sp>
      <p:pic>
        <p:nvPicPr>
          <p:cNvPr id="465" name="Google Shape;465;p66"/>
          <p:cNvPicPr preferRelativeResize="0"/>
          <p:nvPr/>
        </p:nvPicPr>
        <p:blipFill>
          <a:blip r:embed="rId3">
            <a:alphaModFix/>
          </a:blip>
          <a:stretch>
            <a:fillRect/>
          </a:stretch>
        </p:blipFill>
        <p:spPr>
          <a:xfrm>
            <a:off x="3844800" y="3284650"/>
            <a:ext cx="1848351" cy="334575"/>
          </a:xfrm>
          <a:prstGeom prst="rect">
            <a:avLst/>
          </a:prstGeom>
          <a:noFill/>
          <a:ln>
            <a:noFill/>
          </a:ln>
        </p:spPr>
      </p:pic>
      <p:pic>
        <p:nvPicPr>
          <p:cNvPr id="466" name="Google Shape;466;p66"/>
          <p:cNvPicPr preferRelativeResize="0"/>
          <p:nvPr/>
        </p:nvPicPr>
        <p:blipFill>
          <a:blip r:embed="rId4">
            <a:alphaModFix/>
          </a:blip>
          <a:stretch>
            <a:fillRect/>
          </a:stretch>
        </p:blipFill>
        <p:spPr>
          <a:xfrm>
            <a:off x="6707050" y="3858600"/>
            <a:ext cx="2307851" cy="159600"/>
          </a:xfrm>
          <a:prstGeom prst="rect">
            <a:avLst/>
          </a:prstGeom>
          <a:noFill/>
          <a:ln>
            <a:noFill/>
          </a:ln>
        </p:spPr>
      </p:pic>
      <p:sp>
        <p:nvSpPr>
          <p:cNvPr id="467" name="Google Shape;467;p66"/>
          <p:cNvSpPr txBox="1"/>
          <p:nvPr/>
        </p:nvSpPr>
        <p:spPr>
          <a:xfrm>
            <a:off x="3058750" y="4366000"/>
            <a:ext cx="519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68" name="Google Shape;468;p66"/>
          <p:cNvSpPr txBox="1"/>
          <p:nvPr/>
        </p:nvSpPr>
        <p:spPr>
          <a:xfrm>
            <a:off x="222125" y="4566100"/>
            <a:ext cx="205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Roboto"/>
                <a:ea typeface="Roboto"/>
                <a:cs typeface="Roboto"/>
                <a:sym typeface="Roboto"/>
              </a:rPr>
              <a:t>https://www.youtube.com/watch?v=OtD8wVaFm6E&amp;t=1350s</a:t>
            </a:r>
            <a:endParaRPr sz="800">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Additional info</a:t>
            </a:r>
            <a:endParaRPr/>
          </a:p>
        </p:txBody>
      </p:sp>
      <p:sp>
        <p:nvSpPr>
          <p:cNvPr id="474" name="Google Shape;474;p67"/>
          <p:cNvSpPr txBox="1"/>
          <p:nvPr>
            <p:ph idx="1" type="body"/>
          </p:nvPr>
        </p:nvSpPr>
        <p:spPr>
          <a:xfrm>
            <a:off x="370475" y="1516350"/>
            <a:ext cx="8322600" cy="33600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GB" sz="1400">
                <a:solidFill>
                  <a:srgbClr val="000000"/>
                </a:solidFill>
              </a:rPr>
              <a:t>If we want to prune we specify gamma and if the difference between gain and gamma is negative than the branch is removed</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In the computation of the similarity score and further parameter lambda is added to the denominator and it works as a regularization terms.</a:t>
            </a:r>
            <a:endParaRPr sz="1400">
              <a:solidFill>
                <a:srgbClr val="000000"/>
              </a:solidFill>
            </a:endParaRPr>
          </a:p>
          <a:p>
            <a:pPr indent="-317500" lvl="1" marL="914400" rtl="0" algn="l">
              <a:spcBef>
                <a:spcPts val="0"/>
              </a:spcBef>
              <a:spcAft>
                <a:spcPts val="0"/>
              </a:spcAft>
              <a:buClr>
                <a:srgbClr val="000000"/>
              </a:buClr>
              <a:buSzPts val="1400"/>
              <a:buChar char="○"/>
            </a:pPr>
            <a:r>
              <a:rPr lang="en-GB" sz="1400">
                <a:solidFill>
                  <a:srgbClr val="000000"/>
                </a:solidFill>
              </a:rPr>
              <a:t>Even if lambda is not set, we could have negative gains and so the branch is pruned as well -&gt; prevent overfitting</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Finally:</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When lambda is 0, the output is the average of the residuals in the leaf</a:t>
            </a:r>
            <a:endParaRPr sz="1400">
              <a:solidFill>
                <a:srgbClr val="000000"/>
              </a:solidFill>
            </a:endParaRPr>
          </a:p>
          <a:p>
            <a:pPr indent="0" lvl="0" marL="457200" rtl="0" algn="l">
              <a:spcBef>
                <a:spcPts val="0"/>
              </a:spcBef>
              <a:spcAft>
                <a:spcPts val="1000"/>
              </a:spcAft>
              <a:buNone/>
            </a:pPr>
            <a:r>
              <a:t/>
            </a:r>
            <a:endParaRPr/>
          </a:p>
        </p:txBody>
      </p:sp>
      <p:pic>
        <p:nvPicPr>
          <p:cNvPr id="475" name="Google Shape;475;p67"/>
          <p:cNvPicPr preferRelativeResize="0"/>
          <p:nvPr/>
        </p:nvPicPr>
        <p:blipFill>
          <a:blip r:embed="rId3">
            <a:alphaModFix/>
          </a:blip>
          <a:stretch>
            <a:fillRect/>
          </a:stretch>
        </p:blipFill>
        <p:spPr>
          <a:xfrm>
            <a:off x="1136350" y="3182775"/>
            <a:ext cx="5280201" cy="851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LightGBM</a:t>
            </a:r>
            <a:endParaRPr/>
          </a:p>
        </p:txBody>
      </p:sp>
      <p:sp>
        <p:nvSpPr>
          <p:cNvPr id="481" name="Google Shape;481;p68"/>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LightGBM is an efficient gradient boosting framework that uses tree-based learning.</a:t>
            </a:r>
            <a:endParaRPr/>
          </a:p>
          <a:p>
            <a:pPr indent="-330200" lvl="0" marL="457200" rtl="0" algn="l">
              <a:spcBef>
                <a:spcPts val="1000"/>
              </a:spcBef>
              <a:spcAft>
                <a:spcPts val="0"/>
              </a:spcAft>
              <a:buSzPts val="1600"/>
              <a:buChar char="●"/>
            </a:pPr>
            <a:r>
              <a:rPr lang="en-GB"/>
              <a:t>Gradient Boosting</a:t>
            </a:r>
            <a:endParaRPr/>
          </a:p>
          <a:p>
            <a:pPr indent="-330200" lvl="0" marL="457200" rtl="0" algn="l">
              <a:spcBef>
                <a:spcPts val="0"/>
              </a:spcBef>
              <a:spcAft>
                <a:spcPts val="0"/>
              </a:spcAft>
              <a:buSzPts val="1600"/>
              <a:buChar char="●"/>
            </a:pPr>
            <a:r>
              <a:rPr lang="en-GB"/>
              <a:t>Faster than XGBoost</a:t>
            </a:r>
            <a:endParaRPr/>
          </a:p>
          <a:p>
            <a:pPr indent="-330200" lvl="0" marL="457200" rtl="0" algn="l">
              <a:spcBef>
                <a:spcPts val="0"/>
              </a:spcBef>
              <a:spcAft>
                <a:spcPts val="0"/>
              </a:spcAft>
              <a:buSzPts val="1600"/>
              <a:buChar char="●"/>
            </a:pPr>
            <a:r>
              <a:rPr lang="en-GB"/>
              <a:t>It could be used both for regression and classification</a:t>
            </a:r>
            <a:endParaRPr/>
          </a:p>
          <a:p>
            <a:pPr indent="-330200" lvl="0" marL="457200" rtl="0" algn="l">
              <a:spcBef>
                <a:spcPts val="0"/>
              </a:spcBef>
              <a:spcAft>
                <a:spcPts val="0"/>
              </a:spcAft>
              <a:buSzPts val="1600"/>
              <a:buChar char="●"/>
            </a:pPr>
            <a:r>
              <a:rPr lang="en-GB"/>
              <a:t>Distributed</a:t>
            </a:r>
            <a:endParaRPr/>
          </a:p>
          <a:p>
            <a:pPr indent="-330200" lvl="0" marL="457200" rtl="0" algn="l">
              <a:spcBef>
                <a:spcPts val="0"/>
              </a:spcBef>
              <a:spcAft>
                <a:spcPts val="0"/>
              </a:spcAft>
              <a:buSzPts val="1600"/>
              <a:buChar char="●"/>
            </a:pPr>
            <a:r>
              <a:rPr lang="en-GB"/>
              <a:t>Leaf-wise growth</a:t>
            </a:r>
            <a:endParaRPr/>
          </a:p>
          <a:p>
            <a:pPr indent="-330200" lvl="0" marL="457200" rtl="0" algn="l">
              <a:spcBef>
                <a:spcPts val="0"/>
              </a:spcBef>
              <a:spcAft>
                <a:spcPts val="0"/>
              </a:spcAft>
              <a:buSzPts val="1600"/>
              <a:buChar char="●"/>
            </a:pPr>
            <a:r>
              <a:rPr lang="en-GB"/>
              <a:t>Better accuracy</a:t>
            </a:r>
            <a:endParaRPr/>
          </a:p>
          <a:p>
            <a:pPr indent="-330200" lvl="0" marL="457200" rtl="0" algn="l">
              <a:spcBef>
                <a:spcPts val="0"/>
              </a:spcBef>
              <a:spcAft>
                <a:spcPts val="0"/>
              </a:spcAft>
              <a:buSzPts val="1600"/>
              <a:buChar char="●"/>
            </a:pPr>
            <a:r>
              <a:rPr lang="en-GB"/>
              <a:t>Work for imbalance data (</a:t>
            </a:r>
            <a:r>
              <a:rPr i="1" lang="en-GB"/>
              <a:t>is_unbalance</a:t>
            </a:r>
            <a:r>
              <a:rPr lang="en-GB"/>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Leaf-wise growth algorithm</a:t>
            </a:r>
            <a:endParaRPr/>
          </a:p>
        </p:txBody>
      </p:sp>
      <p:sp>
        <p:nvSpPr>
          <p:cNvPr id="487" name="Google Shape;487;p6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The big difference compared to the level-wise growth is that the trees are not balanced. </a:t>
            </a:r>
            <a:endParaRPr/>
          </a:p>
          <a:p>
            <a:pPr indent="-330200" lvl="0" marL="457200" rtl="0" algn="l">
              <a:spcBef>
                <a:spcPts val="0"/>
              </a:spcBef>
              <a:spcAft>
                <a:spcPts val="0"/>
              </a:spcAft>
              <a:buSzPts val="1600"/>
              <a:buChar char="●"/>
            </a:pPr>
            <a:r>
              <a:rPr lang="en-GB"/>
              <a:t>The leaf-wise strategy grows the tree by splitting the data at the nodes with the highest loss change.</a:t>
            </a:r>
            <a:endParaRPr/>
          </a:p>
          <a:p>
            <a:pPr indent="-330200" lvl="0" marL="457200" rtl="0" algn="l">
              <a:spcBef>
                <a:spcPts val="0"/>
              </a:spcBef>
              <a:spcAft>
                <a:spcPts val="0"/>
              </a:spcAft>
              <a:buSzPts val="1600"/>
              <a:buChar char="●"/>
            </a:pPr>
            <a:r>
              <a:rPr lang="en-GB"/>
              <a:t>Overfit with smaller dataset</a:t>
            </a:r>
            <a:endParaRPr/>
          </a:p>
          <a:p>
            <a:pPr indent="0" lvl="0" marL="0" rtl="0" algn="l">
              <a:spcBef>
                <a:spcPts val="1000"/>
              </a:spcBef>
              <a:spcAft>
                <a:spcPts val="1000"/>
              </a:spcAft>
              <a:buNone/>
            </a:pPr>
            <a:r>
              <a:t/>
            </a:r>
            <a:endParaRPr/>
          </a:p>
        </p:txBody>
      </p:sp>
      <p:pic>
        <p:nvPicPr>
          <p:cNvPr id="488" name="Google Shape;488;p69"/>
          <p:cNvPicPr preferRelativeResize="0"/>
          <p:nvPr/>
        </p:nvPicPr>
        <p:blipFill>
          <a:blip r:embed="rId3">
            <a:alphaModFix/>
          </a:blip>
          <a:stretch>
            <a:fillRect/>
          </a:stretch>
        </p:blipFill>
        <p:spPr>
          <a:xfrm>
            <a:off x="1115488" y="3077625"/>
            <a:ext cx="6913075" cy="1584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to avoid overfitting with LGBM</a:t>
            </a:r>
            <a:endParaRPr/>
          </a:p>
        </p:txBody>
      </p:sp>
      <p:sp>
        <p:nvSpPr>
          <p:cNvPr id="494" name="Google Shape;494;p70"/>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Increasing </a:t>
            </a:r>
            <a:r>
              <a:rPr i="1" lang="en-GB"/>
              <a:t>path_smooth</a:t>
            </a:r>
            <a:endParaRPr i="1"/>
          </a:p>
          <a:p>
            <a:pPr indent="-330200" lvl="0" marL="457200" rtl="0" algn="l">
              <a:spcBef>
                <a:spcPts val="0"/>
              </a:spcBef>
              <a:spcAft>
                <a:spcPts val="0"/>
              </a:spcAft>
              <a:buSzPts val="1600"/>
              <a:buChar char="●"/>
            </a:pPr>
            <a:r>
              <a:rPr lang="en-GB"/>
              <a:t>Larger training set</a:t>
            </a:r>
            <a:endParaRPr/>
          </a:p>
          <a:p>
            <a:pPr indent="-330200" lvl="0" marL="457200" rtl="0" algn="l">
              <a:spcBef>
                <a:spcPts val="0"/>
              </a:spcBef>
              <a:spcAft>
                <a:spcPts val="0"/>
              </a:spcAft>
              <a:buSzPts val="1600"/>
              <a:buChar char="●"/>
            </a:pPr>
            <a:r>
              <a:rPr lang="en-GB"/>
              <a:t>Regularization through lambda_l1, lambda_l2 and min_gain_to_split</a:t>
            </a:r>
            <a:endParaRPr/>
          </a:p>
          <a:p>
            <a:pPr indent="-330200" lvl="0" marL="457200" rtl="0" algn="l">
              <a:spcBef>
                <a:spcPts val="0"/>
              </a:spcBef>
              <a:spcAft>
                <a:spcPts val="0"/>
              </a:spcAft>
              <a:buSzPts val="1600"/>
              <a:buChar char="●"/>
            </a:pPr>
            <a:r>
              <a:rPr lang="en-GB"/>
              <a:t>Reduce depth</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Isolation Forest</a:t>
            </a:r>
            <a:endParaRPr/>
          </a:p>
        </p:txBody>
      </p:sp>
      <p:sp>
        <p:nvSpPr>
          <p:cNvPr id="500" name="Google Shape;500;p71"/>
          <p:cNvSpPr txBox="1"/>
          <p:nvPr>
            <p:ph idx="1" type="body"/>
          </p:nvPr>
        </p:nvSpPr>
        <p:spPr>
          <a:xfrm>
            <a:off x="370475" y="1516350"/>
            <a:ext cx="4023300" cy="2683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Isolation forest is an unsupervised ML algorithm for anomaly detection. The main idea behind is to isolate </a:t>
            </a:r>
            <a:r>
              <a:rPr lang="en-GB"/>
              <a:t>outliers in data.</a:t>
            </a:r>
            <a:endParaRPr/>
          </a:p>
          <a:p>
            <a:pPr indent="0" lvl="0" marL="0" rtl="0" algn="l">
              <a:spcBef>
                <a:spcPts val="1000"/>
              </a:spcBef>
              <a:spcAft>
                <a:spcPts val="0"/>
              </a:spcAft>
              <a:buNone/>
            </a:pPr>
            <a:r>
              <a:rPr lang="en-GB"/>
              <a:t>It isolates the outliers by randomly selecting a feature from the given set of features and then randomly selecting a split value between the max and min values of that feature.</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GB"/>
              <a:t>Using Isolation Forest, we can’t only detect anomalies faster but we also require less memory compared to other algorithms.</a:t>
            </a:r>
            <a:endParaRPr/>
          </a:p>
        </p:txBody>
      </p:sp>
      <p:pic>
        <p:nvPicPr>
          <p:cNvPr id="501" name="Google Shape;501;p71"/>
          <p:cNvPicPr preferRelativeResize="0"/>
          <p:nvPr/>
        </p:nvPicPr>
        <p:blipFill>
          <a:blip r:embed="rId3">
            <a:alphaModFix/>
          </a:blip>
          <a:stretch>
            <a:fillRect/>
          </a:stretch>
        </p:blipFill>
        <p:spPr>
          <a:xfrm>
            <a:off x="4806100" y="1706994"/>
            <a:ext cx="4129925" cy="230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is data modelling?</a:t>
            </a:r>
            <a:endParaRPr/>
          </a:p>
        </p:txBody>
      </p:sp>
      <p:sp>
        <p:nvSpPr>
          <p:cNvPr id="95" name="Google Shape;95;p18"/>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modelling consists in a way to organize multiple information into tables.</a:t>
            </a:r>
            <a:endParaRPr/>
          </a:p>
          <a:p>
            <a:pPr indent="0" lvl="0" marL="0" rtl="0" algn="l">
              <a:spcBef>
                <a:spcPts val="1000"/>
              </a:spcBef>
              <a:spcAft>
                <a:spcPts val="0"/>
              </a:spcAft>
              <a:buNone/>
            </a:pPr>
            <a:r>
              <a:rPr lang="en-GB"/>
              <a:t>It usually represents a business process.</a:t>
            </a:r>
            <a:endParaRPr/>
          </a:p>
          <a:p>
            <a:pPr indent="0" lvl="0" marL="0" rtl="0" algn="l">
              <a:spcBef>
                <a:spcPts val="1000"/>
              </a:spcBef>
              <a:spcAft>
                <a:spcPts val="1000"/>
              </a:spcAft>
              <a:buNone/>
            </a:pPr>
            <a:r>
              <a:rPr lang="en-GB"/>
              <a:t>A data model is a way to represent tables in a database.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Bias-Variance</a:t>
            </a:r>
            <a:endParaRPr/>
          </a:p>
          <a:p>
            <a:pPr indent="0" lvl="0" marL="0" rtl="0" algn="l">
              <a:spcBef>
                <a:spcPts val="0"/>
              </a:spcBef>
              <a:spcAft>
                <a:spcPts val="0"/>
              </a:spcAft>
              <a:buNone/>
            </a:pPr>
            <a:r>
              <a:rPr lang="en-GB"/>
              <a:t>Tradeoff</a:t>
            </a:r>
            <a:endParaRPr/>
          </a:p>
        </p:txBody>
      </p:sp>
      <p:sp>
        <p:nvSpPr>
          <p:cNvPr id="507" name="Google Shape;507;p7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u="sng">
                <a:solidFill>
                  <a:schemeClr val="hlink"/>
                </a:solidFill>
                <a:hlinkClick action="ppaction://hlinksldjump" r:id="rId3"/>
              </a:rPr>
              <a:t>Bias and variance</a:t>
            </a:r>
            <a:endParaRPr/>
          </a:p>
          <a:p>
            <a:pPr indent="-311150" lvl="0" marL="457200" rtl="0" algn="l">
              <a:spcBef>
                <a:spcPts val="0"/>
              </a:spcBef>
              <a:spcAft>
                <a:spcPts val="0"/>
              </a:spcAft>
              <a:buSzPts val="1300"/>
              <a:buChar char="●"/>
            </a:pPr>
            <a:r>
              <a:rPr lang="en-GB" u="sng">
                <a:solidFill>
                  <a:schemeClr val="hlink"/>
                </a:solidFill>
                <a:hlinkClick action="ppaction://hlinksldjump" r:id="rId4"/>
              </a:rPr>
              <a:t>More details on bias and variance</a:t>
            </a:r>
            <a:endParaRPr/>
          </a:p>
          <a:p>
            <a:pPr indent="-311150" lvl="0" marL="457200" rtl="0" algn="l">
              <a:spcBef>
                <a:spcPts val="0"/>
              </a:spcBef>
              <a:spcAft>
                <a:spcPts val="0"/>
              </a:spcAft>
              <a:buSzPts val="1300"/>
              <a:buChar char="●"/>
            </a:pPr>
            <a:r>
              <a:rPr lang="en-GB" u="sng">
                <a:solidFill>
                  <a:schemeClr val="hlink"/>
                </a:solidFill>
                <a:hlinkClick action="ppaction://hlinksldjump" r:id="rId5"/>
              </a:rPr>
              <a:t>Bias</a:t>
            </a:r>
            <a:endParaRPr/>
          </a:p>
          <a:p>
            <a:pPr indent="-311150" lvl="0" marL="457200" rtl="0" algn="l">
              <a:spcBef>
                <a:spcPts val="0"/>
              </a:spcBef>
              <a:spcAft>
                <a:spcPts val="0"/>
              </a:spcAft>
              <a:buSzPts val="1300"/>
              <a:buChar char="●"/>
            </a:pPr>
            <a:r>
              <a:rPr lang="en-GB" u="sng">
                <a:solidFill>
                  <a:schemeClr val="hlink"/>
                </a:solidFill>
                <a:hlinkClick action="ppaction://hlinksldjump" r:id="rId6"/>
              </a:rPr>
              <a:t>Variance</a:t>
            </a:r>
            <a:endParaRPr/>
          </a:p>
          <a:p>
            <a:pPr indent="-311150" lvl="0" marL="457200" rtl="0" algn="l">
              <a:spcBef>
                <a:spcPts val="0"/>
              </a:spcBef>
              <a:spcAft>
                <a:spcPts val="0"/>
              </a:spcAft>
              <a:buSzPts val="1300"/>
              <a:buChar char="●"/>
            </a:pPr>
            <a:r>
              <a:rPr lang="en-GB" u="sng">
                <a:solidFill>
                  <a:schemeClr val="hlink"/>
                </a:solidFill>
                <a:hlinkClick action="ppaction://hlinksldjump" r:id="rId7"/>
              </a:rPr>
              <a:t>Useful links on bias-variance topic</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Bias and Variance</a:t>
            </a:r>
            <a:endParaRPr/>
          </a:p>
        </p:txBody>
      </p:sp>
      <p:sp>
        <p:nvSpPr>
          <p:cNvPr id="513" name="Google Shape;513;p73"/>
          <p:cNvSpPr txBox="1"/>
          <p:nvPr>
            <p:ph idx="1" type="body"/>
          </p:nvPr>
        </p:nvSpPr>
        <p:spPr>
          <a:xfrm>
            <a:off x="370475" y="1516350"/>
            <a:ext cx="8322600" cy="1433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sz="1350">
                <a:solidFill>
                  <a:srgbClr val="222222"/>
                </a:solidFill>
                <a:highlight>
                  <a:srgbClr val="FFFFFF"/>
                </a:highlight>
                <a:latin typeface="Lato"/>
                <a:ea typeface="Lato"/>
                <a:cs typeface="Lato"/>
                <a:sym typeface="Lato"/>
              </a:rPr>
              <a:t>In the simplest terms, Bias is the difference between the Predicted Value and the Expected Value. Variance is when the model takes into account the fluctuations in the data i.e. the noise as well.</a:t>
            </a:r>
            <a:endParaRPr b="1"/>
          </a:p>
          <a:p>
            <a:pPr indent="-299720" lvl="0" marL="457200" rtl="0" algn="l">
              <a:spcBef>
                <a:spcPts val="1000"/>
              </a:spcBef>
              <a:spcAft>
                <a:spcPts val="0"/>
              </a:spcAft>
              <a:buSzPct val="100000"/>
              <a:buChar char="●"/>
            </a:pPr>
            <a:r>
              <a:rPr b="1" lang="en-GB"/>
              <a:t>Bias</a:t>
            </a:r>
            <a:r>
              <a:rPr lang="en-GB"/>
              <a:t>: the inability of the model to capture the true relationship between </a:t>
            </a:r>
            <a:r>
              <a:rPr lang="en-GB"/>
              <a:t>variables</a:t>
            </a:r>
            <a:r>
              <a:rPr lang="en-GB"/>
              <a:t>.</a:t>
            </a:r>
            <a:endParaRPr/>
          </a:p>
          <a:p>
            <a:pPr indent="-299719" lvl="1" marL="914400" rtl="0" algn="l">
              <a:spcBef>
                <a:spcPts val="0"/>
              </a:spcBef>
              <a:spcAft>
                <a:spcPts val="0"/>
              </a:spcAft>
              <a:buSzPct val="100000"/>
              <a:buChar char="○"/>
            </a:pPr>
            <a:r>
              <a:rPr lang="en-GB"/>
              <a:t>Low bias: the model fits the training data very well</a:t>
            </a:r>
            <a:endParaRPr/>
          </a:p>
          <a:p>
            <a:pPr indent="-299719" lvl="1" marL="914400" rtl="0" algn="l">
              <a:spcBef>
                <a:spcPts val="0"/>
              </a:spcBef>
              <a:spcAft>
                <a:spcPts val="0"/>
              </a:spcAft>
              <a:buSzPct val="100000"/>
              <a:buChar char="○"/>
            </a:pPr>
            <a:r>
              <a:rPr lang="en-GB"/>
              <a:t>High bias: the model fails to fit the data</a:t>
            </a:r>
            <a:endParaRPr/>
          </a:p>
          <a:p>
            <a:pPr indent="-299720" lvl="0" marL="457200" rtl="0" algn="l">
              <a:spcBef>
                <a:spcPts val="0"/>
              </a:spcBef>
              <a:spcAft>
                <a:spcPts val="0"/>
              </a:spcAft>
              <a:buSzPct val="100000"/>
              <a:buChar char="●"/>
            </a:pPr>
            <a:r>
              <a:rPr b="1" lang="en-GB"/>
              <a:t>Variance</a:t>
            </a:r>
            <a:r>
              <a:rPr lang="en-GB"/>
              <a:t>: the difference in fit between datasets.</a:t>
            </a:r>
            <a:endParaRPr/>
          </a:p>
          <a:p>
            <a:pPr indent="-299719" lvl="1" marL="914400" rtl="0" algn="l">
              <a:spcBef>
                <a:spcPts val="0"/>
              </a:spcBef>
              <a:spcAft>
                <a:spcPts val="0"/>
              </a:spcAft>
              <a:buSzPct val="100000"/>
              <a:buChar char="○"/>
            </a:pPr>
            <a:r>
              <a:rPr lang="en-GB"/>
              <a:t>Low variance: model is too </a:t>
            </a:r>
            <a:r>
              <a:rPr lang="en-GB"/>
              <a:t>simplistic</a:t>
            </a:r>
            <a:r>
              <a:rPr lang="en-GB"/>
              <a:t> (underfitting)</a:t>
            </a:r>
            <a:endParaRPr/>
          </a:p>
          <a:p>
            <a:pPr indent="-299719" lvl="1" marL="914400" rtl="0" algn="l">
              <a:spcBef>
                <a:spcPts val="0"/>
              </a:spcBef>
              <a:spcAft>
                <a:spcPts val="0"/>
              </a:spcAft>
              <a:buSzPct val="100000"/>
              <a:buChar char="○"/>
            </a:pPr>
            <a:r>
              <a:rPr lang="en-GB"/>
              <a:t>High variance: the model fits the training data very well</a:t>
            </a:r>
            <a:endParaRPr/>
          </a:p>
        </p:txBody>
      </p:sp>
      <p:pic>
        <p:nvPicPr>
          <p:cNvPr id="514" name="Google Shape;514;p73"/>
          <p:cNvPicPr preferRelativeResize="0"/>
          <p:nvPr/>
        </p:nvPicPr>
        <p:blipFill>
          <a:blip r:embed="rId3">
            <a:alphaModFix/>
          </a:blip>
          <a:stretch>
            <a:fillRect/>
          </a:stretch>
        </p:blipFill>
        <p:spPr>
          <a:xfrm>
            <a:off x="625225" y="2949875"/>
            <a:ext cx="4665999" cy="1674574"/>
          </a:xfrm>
          <a:prstGeom prst="rect">
            <a:avLst/>
          </a:prstGeom>
          <a:noFill/>
          <a:ln>
            <a:noFill/>
          </a:ln>
        </p:spPr>
      </p:pic>
      <p:sp>
        <p:nvSpPr>
          <p:cNvPr id="515" name="Google Shape;515;p73"/>
          <p:cNvSpPr txBox="1"/>
          <p:nvPr/>
        </p:nvSpPr>
        <p:spPr>
          <a:xfrm>
            <a:off x="1309475" y="2829750"/>
            <a:ext cx="7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train</a:t>
            </a:r>
            <a:endParaRPr>
              <a:latin typeface="Roboto"/>
              <a:ea typeface="Roboto"/>
              <a:cs typeface="Roboto"/>
              <a:sym typeface="Roboto"/>
            </a:endParaRPr>
          </a:p>
        </p:txBody>
      </p:sp>
      <p:sp>
        <p:nvSpPr>
          <p:cNvPr id="516" name="Google Shape;516;p73"/>
          <p:cNvSpPr txBox="1"/>
          <p:nvPr/>
        </p:nvSpPr>
        <p:spPr>
          <a:xfrm>
            <a:off x="4009100" y="2794250"/>
            <a:ext cx="7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test</a:t>
            </a:r>
            <a:endParaRPr>
              <a:latin typeface="Roboto"/>
              <a:ea typeface="Roboto"/>
              <a:cs typeface="Roboto"/>
              <a:sym typeface="Roboto"/>
            </a:endParaRPr>
          </a:p>
        </p:txBody>
      </p:sp>
      <p:sp>
        <p:nvSpPr>
          <p:cNvPr id="517" name="Google Shape;517;p73"/>
          <p:cNvSpPr txBox="1"/>
          <p:nvPr/>
        </p:nvSpPr>
        <p:spPr>
          <a:xfrm>
            <a:off x="1189700" y="4576075"/>
            <a:ext cx="281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The best model has low bias and low variance</a:t>
            </a:r>
            <a:endParaRPr>
              <a:latin typeface="Roboto"/>
              <a:ea typeface="Roboto"/>
              <a:cs typeface="Roboto"/>
              <a:sym typeface="Roboto"/>
            </a:endParaRPr>
          </a:p>
        </p:txBody>
      </p:sp>
      <p:sp>
        <p:nvSpPr>
          <p:cNvPr id="518" name="Google Shape;518;p73"/>
          <p:cNvSpPr txBox="1"/>
          <p:nvPr/>
        </p:nvSpPr>
        <p:spPr>
          <a:xfrm>
            <a:off x="6989175" y="3337650"/>
            <a:ext cx="193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Methods to find sweet spot between bias and Variance:</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Regularization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Boosting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bagging</a:t>
            </a:r>
            <a:endParaRPr>
              <a:latin typeface="Roboto"/>
              <a:ea typeface="Roboto"/>
              <a:cs typeface="Roboto"/>
              <a:sym typeface="Roboto"/>
            </a:endParaRPr>
          </a:p>
        </p:txBody>
      </p:sp>
      <p:pic>
        <p:nvPicPr>
          <p:cNvPr id="519" name="Google Shape;519;p73"/>
          <p:cNvPicPr preferRelativeResize="0"/>
          <p:nvPr/>
        </p:nvPicPr>
        <p:blipFill>
          <a:blip r:embed="rId4">
            <a:alphaModFix/>
          </a:blip>
          <a:stretch>
            <a:fillRect/>
          </a:stretch>
        </p:blipFill>
        <p:spPr>
          <a:xfrm>
            <a:off x="7398010" y="1752448"/>
            <a:ext cx="1522265" cy="1477500"/>
          </a:xfrm>
          <a:prstGeom prst="rect">
            <a:avLst/>
          </a:prstGeom>
          <a:noFill/>
          <a:ln>
            <a:noFill/>
          </a:ln>
        </p:spPr>
      </p:pic>
      <p:pic>
        <p:nvPicPr>
          <p:cNvPr id="520" name="Google Shape;520;p73"/>
          <p:cNvPicPr preferRelativeResize="0"/>
          <p:nvPr/>
        </p:nvPicPr>
        <p:blipFill>
          <a:blip r:embed="rId5">
            <a:alphaModFix/>
          </a:blip>
          <a:stretch>
            <a:fillRect/>
          </a:stretch>
        </p:blipFill>
        <p:spPr>
          <a:xfrm>
            <a:off x="4916775" y="2170219"/>
            <a:ext cx="2312300" cy="77953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graphicFrame>
        <p:nvGraphicFramePr>
          <p:cNvPr id="525" name="Google Shape;525;p74"/>
          <p:cNvGraphicFramePr/>
          <p:nvPr/>
        </p:nvGraphicFramePr>
        <p:xfrm>
          <a:off x="486625" y="413500"/>
          <a:ext cx="3000000" cy="3000000"/>
        </p:xfrm>
        <a:graphic>
          <a:graphicData uri="http://schemas.openxmlformats.org/drawingml/2006/table">
            <a:tbl>
              <a:tblPr>
                <a:noFill/>
                <a:tableStyleId>{6BAB6CD5-ECBF-47F1-849F-1379E49A3E3B}</a:tableStyleId>
              </a:tblPr>
              <a:tblGrid>
                <a:gridCol w="2176900"/>
                <a:gridCol w="2176900"/>
                <a:gridCol w="217690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GB"/>
                        <a:t>Low Variance</a:t>
                      </a:r>
                      <a:endParaRPr b="1"/>
                    </a:p>
                  </a:txBody>
                  <a:tcPr marT="91425" marB="91425" marR="91425" marL="91425"/>
                </a:tc>
                <a:tc>
                  <a:txBody>
                    <a:bodyPr/>
                    <a:lstStyle/>
                    <a:p>
                      <a:pPr indent="0" lvl="0" marL="0" rtl="0" algn="l">
                        <a:spcBef>
                          <a:spcPts val="0"/>
                        </a:spcBef>
                        <a:spcAft>
                          <a:spcPts val="0"/>
                        </a:spcAft>
                        <a:buNone/>
                      </a:pPr>
                      <a:r>
                        <a:rPr b="1" lang="en-GB"/>
                        <a:t>High Variance</a:t>
                      </a:r>
                      <a:endParaRPr b="1"/>
                    </a:p>
                  </a:txBody>
                  <a:tcPr marT="91425" marB="91425" marR="91425" marL="91425"/>
                </a:tc>
              </a:tr>
              <a:tr h="1463000">
                <a:tc>
                  <a:txBody>
                    <a:bodyPr/>
                    <a:lstStyle/>
                    <a:p>
                      <a:pPr indent="0" lvl="0" marL="0" rtl="0" algn="l">
                        <a:spcBef>
                          <a:spcPts val="0"/>
                        </a:spcBef>
                        <a:spcAft>
                          <a:spcPts val="0"/>
                        </a:spcAft>
                        <a:buNone/>
                      </a:pPr>
                      <a:r>
                        <a:rPr b="1" lang="en-GB"/>
                        <a:t>Low Bias</a:t>
                      </a:r>
                      <a:endParaRPr b="1"/>
                    </a:p>
                  </a:txBody>
                  <a:tcPr marT="91425" marB="91425" marR="91425" marL="91425"/>
                </a:tc>
                <a:tc>
                  <a:txBody>
                    <a:bodyPr/>
                    <a:lstStyle/>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The model is consistent and accurate </a:t>
                      </a:r>
                      <a:endParaRPr/>
                    </a:p>
                  </a:txBody>
                  <a:tcPr marT="91425" marB="91425" marR="91425" marL="91425"/>
                </a:tc>
                <a:tc>
                  <a:txBody>
                    <a:bodyPr/>
                    <a:lstStyle/>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The model is uncertain but accurate.</a:t>
                      </a:r>
                      <a:endParaRPr/>
                    </a:p>
                  </a:txBody>
                  <a:tcPr marT="91425" marB="91425" marR="91425" marL="91425"/>
                </a:tc>
              </a:tr>
              <a:tr h="1280125">
                <a:tc>
                  <a:txBody>
                    <a:bodyPr/>
                    <a:lstStyle/>
                    <a:p>
                      <a:pPr indent="0" lvl="0" marL="0" rtl="0" algn="l">
                        <a:spcBef>
                          <a:spcPts val="0"/>
                        </a:spcBef>
                        <a:spcAft>
                          <a:spcPts val="0"/>
                        </a:spcAft>
                        <a:buNone/>
                      </a:pPr>
                      <a:r>
                        <a:rPr b="1" lang="en-GB"/>
                        <a:t>High Bias</a:t>
                      </a:r>
                      <a:endParaRPr b="1"/>
                    </a:p>
                  </a:txBody>
                  <a:tcPr marT="91425" marB="91425" marR="91425" marL="91425"/>
                </a:tc>
                <a:tc>
                  <a:txBody>
                    <a:bodyPr/>
                    <a:lstStyle/>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The model is consistent but inaccurate.</a:t>
                      </a:r>
                      <a:endParaRPr/>
                    </a:p>
                  </a:txBody>
                  <a:tcPr marT="91425" marB="91425" marR="91425" marL="91425"/>
                </a:tc>
                <a:tc>
                  <a:txBody>
                    <a:bodyPr/>
                    <a:lstStyle/>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The model is uncertain and inaccurate on average</a:t>
                      </a:r>
                      <a:endParaRPr/>
                    </a:p>
                  </a:txBody>
                  <a:tcPr marT="91425" marB="91425" marR="91425" marL="91425"/>
                </a:tc>
              </a:tr>
            </a:tbl>
          </a:graphicData>
        </a:graphic>
      </p:graphicFrame>
      <p:pic>
        <p:nvPicPr>
          <p:cNvPr id="526" name="Google Shape;526;p74"/>
          <p:cNvPicPr preferRelativeResize="0"/>
          <p:nvPr/>
        </p:nvPicPr>
        <p:blipFill>
          <a:blip r:embed="rId3">
            <a:alphaModFix/>
          </a:blip>
          <a:stretch>
            <a:fillRect/>
          </a:stretch>
        </p:blipFill>
        <p:spPr>
          <a:xfrm>
            <a:off x="5435175" y="904850"/>
            <a:ext cx="853525" cy="873050"/>
          </a:xfrm>
          <a:prstGeom prst="rect">
            <a:avLst/>
          </a:prstGeom>
          <a:noFill/>
          <a:ln>
            <a:noFill/>
          </a:ln>
        </p:spPr>
      </p:pic>
      <p:pic>
        <p:nvPicPr>
          <p:cNvPr id="527" name="Google Shape;527;p74"/>
          <p:cNvPicPr preferRelativeResize="0"/>
          <p:nvPr/>
        </p:nvPicPr>
        <p:blipFill>
          <a:blip r:embed="rId4">
            <a:alphaModFix/>
          </a:blip>
          <a:stretch>
            <a:fillRect/>
          </a:stretch>
        </p:blipFill>
        <p:spPr>
          <a:xfrm>
            <a:off x="3256875" y="912270"/>
            <a:ext cx="853525" cy="858218"/>
          </a:xfrm>
          <a:prstGeom prst="rect">
            <a:avLst/>
          </a:prstGeom>
          <a:noFill/>
          <a:ln>
            <a:noFill/>
          </a:ln>
        </p:spPr>
      </p:pic>
      <p:pic>
        <p:nvPicPr>
          <p:cNvPr id="528" name="Google Shape;528;p74"/>
          <p:cNvPicPr preferRelativeResize="0"/>
          <p:nvPr/>
        </p:nvPicPr>
        <p:blipFill>
          <a:blip r:embed="rId5">
            <a:alphaModFix/>
          </a:blip>
          <a:stretch>
            <a:fillRect/>
          </a:stretch>
        </p:blipFill>
        <p:spPr>
          <a:xfrm>
            <a:off x="3316396" y="2284413"/>
            <a:ext cx="734504" cy="782312"/>
          </a:xfrm>
          <a:prstGeom prst="rect">
            <a:avLst/>
          </a:prstGeom>
          <a:noFill/>
          <a:ln>
            <a:noFill/>
          </a:ln>
        </p:spPr>
      </p:pic>
      <p:pic>
        <p:nvPicPr>
          <p:cNvPr id="529" name="Google Shape;529;p74"/>
          <p:cNvPicPr preferRelativeResize="0"/>
          <p:nvPr/>
        </p:nvPicPr>
        <p:blipFill>
          <a:blip r:embed="rId6">
            <a:alphaModFix/>
          </a:blip>
          <a:stretch>
            <a:fillRect/>
          </a:stretch>
        </p:blipFill>
        <p:spPr>
          <a:xfrm>
            <a:off x="5494688" y="2284435"/>
            <a:ext cx="734500" cy="758896"/>
          </a:xfrm>
          <a:prstGeom prst="rect">
            <a:avLst/>
          </a:prstGeom>
          <a:noFill/>
          <a:ln>
            <a:noFill/>
          </a:ln>
        </p:spPr>
      </p:pic>
      <p:cxnSp>
        <p:nvCxnSpPr>
          <p:cNvPr id="530" name="Google Shape;530;p74"/>
          <p:cNvCxnSpPr/>
          <p:nvPr/>
        </p:nvCxnSpPr>
        <p:spPr>
          <a:xfrm rot="10800000">
            <a:off x="7102175" y="1473550"/>
            <a:ext cx="570300" cy="9600"/>
          </a:xfrm>
          <a:prstGeom prst="straightConnector1">
            <a:avLst/>
          </a:prstGeom>
          <a:noFill/>
          <a:ln cap="flat" cmpd="sng" w="38100">
            <a:solidFill>
              <a:schemeClr val="dk2"/>
            </a:solidFill>
            <a:prstDash val="solid"/>
            <a:round/>
            <a:headEnd len="med" w="med" type="none"/>
            <a:tailEnd len="med" w="med" type="triangle"/>
          </a:ln>
        </p:spPr>
      </p:cxnSp>
      <p:sp>
        <p:nvSpPr>
          <p:cNvPr id="531" name="Google Shape;531;p74"/>
          <p:cNvSpPr txBox="1"/>
          <p:nvPr/>
        </p:nvSpPr>
        <p:spPr>
          <a:xfrm>
            <a:off x="7613475" y="12782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rgbClr val="FF0000"/>
                </a:solidFill>
                <a:latin typeface="Roboto"/>
                <a:ea typeface="Roboto"/>
                <a:cs typeface="Roboto"/>
                <a:sym typeface="Roboto"/>
              </a:rPr>
              <a:t>overfitting</a:t>
            </a:r>
            <a:endParaRPr u="sng">
              <a:solidFill>
                <a:srgbClr val="FF0000"/>
              </a:solidFill>
              <a:latin typeface="Roboto"/>
              <a:ea typeface="Roboto"/>
              <a:cs typeface="Roboto"/>
              <a:sym typeface="Roboto"/>
            </a:endParaRPr>
          </a:p>
        </p:txBody>
      </p:sp>
      <p:cxnSp>
        <p:nvCxnSpPr>
          <p:cNvPr id="532" name="Google Shape;532;p74"/>
          <p:cNvCxnSpPr/>
          <p:nvPr/>
        </p:nvCxnSpPr>
        <p:spPr>
          <a:xfrm rot="10800000">
            <a:off x="3617125" y="3647000"/>
            <a:ext cx="14700" cy="612300"/>
          </a:xfrm>
          <a:prstGeom prst="straightConnector1">
            <a:avLst/>
          </a:prstGeom>
          <a:noFill/>
          <a:ln cap="flat" cmpd="sng" w="38100">
            <a:solidFill>
              <a:schemeClr val="dk2"/>
            </a:solidFill>
            <a:prstDash val="solid"/>
            <a:round/>
            <a:headEnd len="med" w="med" type="none"/>
            <a:tailEnd len="med" w="med" type="triangle"/>
          </a:ln>
        </p:spPr>
      </p:cxnSp>
      <p:sp>
        <p:nvSpPr>
          <p:cNvPr id="533" name="Google Shape;533;p74"/>
          <p:cNvSpPr txBox="1"/>
          <p:nvPr/>
        </p:nvSpPr>
        <p:spPr>
          <a:xfrm>
            <a:off x="3243327" y="4216325"/>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rgbClr val="FF0000"/>
                </a:solidFill>
                <a:latin typeface="Roboto"/>
                <a:ea typeface="Roboto"/>
                <a:cs typeface="Roboto"/>
                <a:sym typeface="Roboto"/>
              </a:rPr>
              <a:t>underfitting</a:t>
            </a:r>
            <a:endParaRPr u="sng">
              <a:solidFill>
                <a:srgbClr val="FF0000"/>
              </a:solidFill>
              <a:latin typeface="Roboto"/>
              <a:ea typeface="Roboto"/>
              <a:cs typeface="Roboto"/>
              <a:sym typeface="Roboto"/>
            </a:endParaRPr>
          </a:p>
        </p:txBody>
      </p:sp>
      <p:sp>
        <p:nvSpPr>
          <p:cNvPr id="534" name="Google Shape;534;p74"/>
          <p:cNvSpPr txBox="1"/>
          <p:nvPr/>
        </p:nvSpPr>
        <p:spPr>
          <a:xfrm>
            <a:off x="5887325" y="36899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12121"/>
                </a:solidFill>
                <a:highlight>
                  <a:srgbClr val="FFFFFF"/>
                </a:highlight>
                <a:latin typeface="Roboto"/>
                <a:ea typeface="Roboto"/>
                <a:cs typeface="Roboto"/>
                <a:sym typeface="Roboto"/>
              </a:rPr>
              <a:t>Overfitting happens when a model exposed to too few examples learns patterns that do not generalize to new data, i.e. when the model starts using irrelevant features for making predictions.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5"/>
          <p:cNvPicPr preferRelativeResize="0"/>
          <p:nvPr/>
        </p:nvPicPr>
        <p:blipFill>
          <a:blip r:embed="rId3">
            <a:alphaModFix/>
          </a:blip>
          <a:stretch>
            <a:fillRect/>
          </a:stretch>
        </p:blipFill>
        <p:spPr>
          <a:xfrm>
            <a:off x="683613" y="171075"/>
            <a:ext cx="7776774" cy="3223650"/>
          </a:xfrm>
          <a:prstGeom prst="rect">
            <a:avLst/>
          </a:prstGeom>
          <a:noFill/>
          <a:ln>
            <a:noFill/>
          </a:ln>
        </p:spPr>
      </p:pic>
      <p:pic>
        <p:nvPicPr>
          <p:cNvPr id="540" name="Google Shape;540;p75"/>
          <p:cNvPicPr preferRelativeResize="0"/>
          <p:nvPr/>
        </p:nvPicPr>
        <p:blipFill>
          <a:blip r:embed="rId4">
            <a:alphaModFix/>
          </a:blip>
          <a:stretch>
            <a:fillRect/>
          </a:stretch>
        </p:blipFill>
        <p:spPr>
          <a:xfrm>
            <a:off x="3124437" y="3496300"/>
            <a:ext cx="2895124" cy="15127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More details on Variance and Bias</a:t>
            </a:r>
            <a:endParaRPr/>
          </a:p>
        </p:txBody>
      </p:sp>
      <p:pic>
        <p:nvPicPr>
          <p:cNvPr id="546" name="Google Shape;546;p76"/>
          <p:cNvPicPr preferRelativeResize="0"/>
          <p:nvPr/>
        </p:nvPicPr>
        <p:blipFill>
          <a:blip r:embed="rId3">
            <a:alphaModFix/>
          </a:blip>
          <a:stretch>
            <a:fillRect/>
          </a:stretch>
        </p:blipFill>
        <p:spPr>
          <a:xfrm>
            <a:off x="4752725" y="1968250"/>
            <a:ext cx="4079601" cy="2318676"/>
          </a:xfrm>
          <a:prstGeom prst="rect">
            <a:avLst/>
          </a:prstGeom>
          <a:noFill/>
          <a:ln>
            <a:noFill/>
          </a:ln>
        </p:spPr>
      </p:pic>
      <p:pic>
        <p:nvPicPr>
          <p:cNvPr id="547" name="Google Shape;547;p76"/>
          <p:cNvPicPr preferRelativeResize="0"/>
          <p:nvPr/>
        </p:nvPicPr>
        <p:blipFill>
          <a:blip r:embed="rId4">
            <a:alphaModFix/>
          </a:blip>
          <a:stretch>
            <a:fillRect/>
          </a:stretch>
        </p:blipFill>
        <p:spPr>
          <a:xfrm>
            <a:off x="179175" y="1968250"/>
            <a:ext cx="4392822" cy="2318675"/>
          </a:xfrm>
          <a:prstGeom prst="rect">
            <a:avLst/>
          </a:prstGeom>
          <a:noFill/>
          <a:ln>
            <a:noFill/>
          </a:ln>
        </p:spPr>
      </p:pic>
      <p:sp>
        <p:nvSpPr>
          <p:cNvPr id="548" name="Google Shape;548;p76"/>
          <p:cNvSpPr txBox="1"/>
          <p:nvPr/>
        </p:nvSpPr>
        <p:spPr>
          <a:xfrm>
            <a:off x="540150" y="4401800"/>
            <a:ext cx="33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When you want to look at the variance, look at the test error</a:t>
            </a:r>
            <a:endParaRPr>
              <a:latin typeface="Roboto"/>
              <a:ea typeface="Roboto"/>
              <a:cs typeface="Roboto"/>
              <a:sym typeface="Roboto"/>
            </a:endParaRPr>
          </a:p>
        </p:txBody>
      </p:sp>
      <p:sp>
        <p:nvSpPr>
          <p:cNvPr id="549" name="Google Shape;549;p76"/>
          <p:cNvSpPr txBox="1"/>
          <p:nvPr/>
        </p:nvSpPr>
        <p:spPr>
          <a:xfrm>
            <a:off x="5013725" y="4457475"/>
            <a:ext cx="33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When you want to look at the bias, look at the train error</a:t>
            </a:r>
            <a:endParaRPr>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Bias</a:t>
            </a:r>
            <a:endParaRPr/>
          </a:p>
        </p:txBody>
      </p:sp>
      <p:sp>
        <p:nvSpPr>
          <p:cNvPr id="555" name="Google Shape;555;p77"/>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It is based on the assumption that the model makes on the data. If we make the </a:t>
            </a:r>
            <a:r>
              <a:rPr lang="en-GB"/>
              <a:t>wrong</a:t>
            </a:r>
            <a:r>
              <a:rPr lang="en-GB"/>
              <a:t> assumption then the bias will be high.</a:t>
            </a:r>
            <a:endParaRPr/>
          </a:p>
          <a:p>
            <a:pPr indent="0" lvl="0" marL="0" rtl="0" algn="l">
              <a:spcBef>
                <a:spcPts val="1000"/>
              </a:spcBef>
              <a:spcAft>
                <a:spcPts val="0"/>
              </a:spcAft>
              <a:buNone/>
            </a:pPr>
            <a:r>
              <a:rPr b="1" lang="en-GB"/>
              <a:t>Examples of models with high bias:</a:t>
            </a:r>
            <a:endParaRPr b="1"/>
          </a:p>
          <a:p>
            <a:pPr indent="-330200" lvl="0" marL="457200" rtl="0" algn="l">
              <a:spcBef>
                <a:spcPts val="1000"/>
              </a:spcBef>
              <a:spcAft>
                <a:spcPts val="0"/>
              </a:spcAft>
              <a:buSzPts val="1600"/>
              <a:buChar char="●"/>
            </a:pPr>
            <a:r>
              <a:rPr lang="en-GB"/>
              <a:t>Linear regression is a common type of model which has high bias. This is because it assumes that the data are linear.</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Variance</a:t>
            </a:r>
            <a:endParaRPr/>
          </a:p>
        </p:txBody>
      </p:sp>
      <p:sp>
        <p:nvSpPr>
          <p:cNvPr id="561" name="Google Shape;561;p78"/>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Variance</a:t>
            </a:r>
            <a:r>
              <a:rPr lang="en-GB"/>
              <a:t> shows the sensitivity of the model to the training data. </a:t>
            </a:r>
            <a:r>
              <a:rPr lang="en-GB" sz="1500">
                <a:solidFill>
                  <a:srgbClr val="292929"/>
                </a:solidFill>
                <a:highlight>
                  <a:srgbClr val="FFFFFF"/>
                </a:highlight>
                <a:latin typeface="Arial"/>
                <a:ea typeface="Arial"/>
                <a:cs typeface="Arial"/>
                <a:sym typeface="Arial"/>
              </a:rPr>
              <a:t>Variance measures how different choices of the train sets would affect the the model parameters.</a:t>
            </a:r>
            <a:endParaRPr>
              <a:latin typeface="Arial"/>
              <a:ea typeface="Arial"/>
              <a:cs typeface="Arial"/>
              <a:sym typeface="Arial"/>
            </a:endParaRPr>
          </a:p>
          <a:p>
            <a:pPr indent="0" lvl="0" marL="0" rtl="0" algn="l">
              <a:spcBef>
                <a:spcPts val="1000"/>
              </a:spcBef>
              <a:spcAft>
                <a:spcPts val="0"/>
              </a:spcAft>
              <a:buNone/>
            </a:pPr>
            <a:r>
              <a:t/>
            </a:r>
            <a:endParaRPr b="1"/>
          </a:p>
          <a:p>
            <a:pPr indent="0" lvl="0" marL="0" rtl="0" algn="l">
              <a:spcBef>
                <a:spcPts val="1000"/>
              </a:spcBef>
              <a:spcAft>
                <a:spcPts val="0"/>
              </a:spcAft>
              <a:buNone/>
            </a:pPr>
            <a:r>
              <a:rPr b="1" lang="en-GB"/>
              <a:t>Examples of models with high variance:</a:t>
            </a:r>
            <a:endParaRPr b="1"/>
          </a:p>
          <a:p>
            <a:pPr indent="-330200" lvl="0" marL="457200" rtl="0" algn="l">
              <a:spcBef>
                <a:spcPts val="1000"/>
              </a:spcBef>
              <a:spcAft>
                <a:spcPts val="0"/>
              </a:spcAft>
              <a:buSzPts val="1600"/>
              <a:buChar char="●"/>
            </a:pPr>
            <a:r>
              <a:rPr lang="en-GB"/>
              <a:t>Decision trees </a:t>
            </a:r>
            <a:endParaRPr/>
          </a:p>
          <a:p>
            <a:pPr indent="-330200" lvl="1" marL="914400" rtl="0" algn="l">
              <a:spcBef>
                <a:spcPts val="0"/>
              </a:spcBef>
              <a:spcAft>
                <a:spcPts val="0"/>
              </a:spcAft>
              <a:buSzPts val="1600"/>
              <a:buChar char="○"/>
            </a:pPr>
            <a:r>
              <a:rPr lang="en-GB"/>
              <a:t>if we don’t put any kind of limitation the decision tree can grow by fitting all the training data</a:t>
            </a:r>
            <a:endParaRPr/>
          </a:p>
          <a:p>
            <a:pPr indent="0" lvl="0" marL="0" rtl="0" algn="l">
              <a:spcBef>
                <a:spcPts val="1000"/>
              </a:spcBef>
              <a:spcAft>
                <a:spcPts val="10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Useful links on Bias-variance topic</a:t>
            </a:r>
            <a:endParaRPr/>
          </a:p>
        </p:txBody>
      </p:sp>
      <p:sp>
        <p:nvSpPr>
          <p:cNvPr id="567" name="Google Shape;567;p7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GB" sz="1400">
                <a:solidFill>
                  <a:srgbClr val="000000"/>
                </a:solidFill>
              </a:rPr>
              <a:t>https://towardsdatascience.com/bias-variance-trade-off-with-python-example-6519d2084be4</a:t>
            </a:r>
            <a:endParaRPr sz="2300"/>
          </a:p>
          <a:p>
            <a:pPr indent="-330200" lvl="0" marL="457200" rtl="0" algn="l">
              <a:spcBef>
                <a:spcPts val="0"/>
              </a:spcBef>
              <a:spcAft>
                <a:spcPts val="0"/>
              </a:spcAft>
              <a:buSzPts val="1600"/>
              <a:buChar char="●"/>
            </a:pPr>
            <a:r>
              <a:rPr lang="en-GB"/>
              <a:t>https://towardsdatascience.com/the-bias-variance-trade-off-explained-practically-in-python-48cf29d9e900</a:t>
            </a:r>
            <a:r>
              <a:rPr lang="en-GB"/>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Learning Curve</a:t>
            </a:r>
            <a:endParaRPr/>
          </a:p>
        </p:txBody>
      </p:sp>
      <p:sp>
        <p:nvSpPr>
          <p:cNvPr id="573" name="Google Shape;573;p80"/>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200">
                <a:solidFill>
                  <a:srgbClr val="212529"/>
                </a:solidFill>
                <a:highlight>
                  <a:srgbClr val="FFFFFF"/>
                </a:highlight>
              </a:rPr>
              <a:t>A learning curve shows the validation and training score of an estimator for varying numbers of training samples. It is a tool to find out how much we benefit from adding more training data and whether the estimator suffers more from a variance error or a bias error. </a:t>
            </a:r>
            <a:endParaRPr sz="1200">
              <a:solidFill>
                <a:srgbClr val="212529"/>
              </a:solidFill>
              <a:highlight>
                <a:srgbClr val="FFFFFF"/>
              </a:highlight>
            </a:endParaRPr>
          </a:p>
          <a:p>
            <a:pPr indent="-304800" lvl="1" marL="914400" rtl="0" algn="l">
              <a:spcBef>
                <a:spcPts val="0"/>
              </a:spcBef>
              <a:spcAft>
                <a:spcPts val="0"/>
              </a:spcAft>
              <a:buClr>
                <a:srgbClr val="212529"/>
              </a:buClr>
              <a:buSzPts val="1200"/>
              <a:buChar char="○"/>
            </a:pPr>
            <a:r>
              <a:rPr lang="en-GB" sz="1200">
                <a:solidFill>
                  <a:srgbClr val="212529"/>
                </a:solidFill>
                <a:highlight>
                  <a:srgbClr val="FFFFFF"/>
                </a:highlight>
              </a:rPr>
              <a:t>Main indicator for bias is high validation term</a:t>
            </a:r>
            <a:endParaRPr sz="1200">
              <a:solidFill>
                <a:srgbClr val="212529"/>
              </a:solidFill>
              <a:highlight>
                <a:srgbClr val="FFFFFF"/>
              </a:highlight>
            </a:endParaRPr>
          </a:p>
          <a:p>
            <a:pPr indent="-304800" lvl="2" marL="1371600" rtl="0" algn="l">
              <a:spcBef>
                <a:spcPts val="0"/>
              </a:spcBef>
              <a:spcAft>
                <a:spcPts val="0"/>
              </a:spcAft>
              <a:buClr>
                <a:srgbClr val="212529"/>
              </a:buClr>
              <a:buSzPts val="1200"/>
              <a:buChar char="■"/>
            </a:pPr>
            <a:r>
              <a:rPr lang="en-GB" sz="1200">
                <a:solidFill>
                  <a:srgbClr val="212529"/>
                </a:solidFill>
                <a:highlight>
                  <a:srgbClr val="FFFFFF"/>
                </a:highlight>
              </a:rPr>
              <a:t>Low or high bias? If the training error is very low it means that it has low bias with the respect of the set. </a:t>
            </a:r>
            <a:endParaRPr sz="1200">
              <a:solidFill>
                <a:srgbClr val="212529"/>
              </a:solidFill>
              <a:highlight>
                <a:srgbClr val="FFFFFF"/>
              </a:highlight>
            </a:endParaRPr>
          </a:p>
          <a:p>
            <a:pPr indent="-304800" lvl="2" marL="1371600" rtl="0" algn="l">
              <a:spcBef>
                <a:spcPts val="0"/>
              </a:spcBef>
              <a:spcAft>
                <a:spcPts val="0"/>
              </a:spcAft>
              <a:buClr>
                <a:srgbClr val="212529"/>
              </a:buClr>
              <a:buSzPts val="1200"/>
              <a:buChar char="■"/>
            </a:pPr>
            <a:r>
              <a:rPr lang="en-GB" sz="1200">
                <a:solidFill>
                  <a:srgbClr val="212529"/>
                </a:solidFill>
                <a:highlight>
                  <a:srgbClr val="FFFFFF"/>
                </a:highlight>
              </a:rPr>
              <a:t>If the training error is </a:t>
            </a:r>
            <a:r>
              <a:rPr lang="en-GB" sz="1200">
                <a:solidFill>
                  <a:srgbClr val="212529"/>
                </a:solidFill>
                <a:highlight>
                  <a:srgbClr val="FFFFFF"/>
                </a:highlight>
              </a:rPr>
              <a:t>high, it means it has high bias with the respect of the set.</a:t>
            </a:r>
            <a:endParaRPr sz="1200">
              <a:solidFill>
                <a:srgbClr val="212529"/>
              </a:solidFill>
              <a:highlight>
                <a:srgbClr val="FFFFFF"/>
              </a:highlight>
            </a:endParaRPr>
          </a:p>
          <a:p>
            <a:pPr indent="-304800" lvl="1" marL="914400" rtl="0" algn="l">
              <a:spcBef>
                <a:spcPts val="0"/>
              </a:spcBef>
              <a:spcAft>
                <a:spcPts val="0"/>
              </a:spcAft>
              <a:buClr>
                <a:srgbClr val="212529"/>
              </a:buClr>
              <a:buSzPts val="1200"/>
              <a:buChar char="○"/>
            </a:pPr>
            <a:r>
              <a:rPr lang="en-GB" sz="1200">
                <a:solidFill>
                  <a:srgbClr val="212529"/>
                </a:solidFill>
                <a:highlight>
                  <a:srgbClr val="FFFFFF"/>
                </a:highlight>
              </a:rPr>
              <a:t>Estimating Variance can be don by either examining  the gap between the errors or bby examining the training error.</a:t>
            </a:r>
            <a:endParaRPr sz="1200">
              <a:solidFill>
                <a:srgbClr val="212529"/>
              </a:solidFill>
              <a:highlight>
                <a:srgbClr val="FFFFFF"/>
              </a:highlight>
            </a:endParaRPr>
          </a:p>
          <a:p>
            <a:pPr indent="-304800" lvl="2" marL="1371600" rtl="0" algn="l">
              <a:spcBef>
                <a:spcPts val="0"/>
              </a:spcBef>
              <a:spcAft>
                <a:spcPts val="0"/>
              </a:spcAft>
              <a:buClr>
                <a:srgbClr val="212529"/>
              </a:buClr>
              <a:buSzPts val="1200"/>
              <a:buChar char="■"/>
            </a:pPr>
            <a:r>
              <a:rPr lang="en-GB" sz="1200">
                <a:solidFill>
                  <a:srgbClr val="212529"/>
                </a:solidFill>
                <a:highlight>
                  <a:srgbClr val="FFFFFF"/>
                </a:highlight>
              </a:rPr>
              <a:t>Narrow gap -&gt; low variance</a:t>
            </a:r>
            <a:endParaRPr sz="1200">
              <a:solidFill>
                <a:srgbClr val="212529"/>
              </a:solidFill>
              <a:highlight>
                <a:srgbClr val="FFFFFF"/>
              </a:highlight>
            </a:endParaRPr>
          </a:p>
          <a:p>
            <a:pPr indent="-304800" lvl="2" marL="1371600" rtl="0" algn="l">
              <a:spcBef>
                <a:spcPts val="0"/>
              </a:spcBef>
              <a:spcAft>
                <a:spcPts val="0"/>
              </a:spcAft>
              <a:buClr>
                <a:srgbClr val="212529"/>
              </a:buClr>
              <a:buSzPts val="1200"/>
              <a:buChar char="■"/>
            </a:pPr>
            <a:r>
              <a:rPr lang="en-GB" sz="1200">
                <a:solidFill>
                  <a:srgbClr val="212529"/>
                </a:solidFill>
                <a:highlight>
                  <a:srgbClr val="FFFFFF"/>
                </a:highlight>
              </a:rPr>
              <a:t>High training error -&gt; low variance</a:t>
            </a:r>
            <a:endParaRPr sz="1200">
              <a:solidFill>
                <a:srgbClr val="212529"/>
              </a:solidFill>
              <a:highlight>
                <a:srgbClr val="FFFFFF"/>
              </a:highlight>
            </a:endParaRPr>
          </a:p>
          <a:p>
            <a:pPr indent="0" lvl="0" marL="1371600" rtl="0" algn="l">
              <a:spcBef>
                <a:spcPts val="1000"/>
              </a:spcBef>
              <a:spcAft>
                <a:spcPts val="1000"/>
              </a:spcAft>
              <a:buNone/>
            </a:pPr>
            <a:r>
              <a:t/>
            </a:r>
            <a:endParaRPr sz="1200">
              <a:solidFill>
                <a:srgbClr val="212529"/>
              </a:solidFill>
              <a:highlight>
                <a:srgbClr val="FFFFFF"/>
              </a:highlight>
            </a:endParaRPr>
          </a:p>
        </p:txBody>
      </p:sp>
      <p:sp>
        <p:nvSpPr>
          <p:cNvPr id="574" name="Google Shape;574;p80"/>
          <p:cNvSpPr txBox="1"/>
          <p:nvPr/>
        </p:nvSpPr>
        <p:spPr>
          <a:xfrm>
            <a:off x="240825" y="4653225"/>
            <a:ext cx="186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Roboto"/>
                <a:ea typeface="Roboto"/>
                <a:cs typeface="Roboto"/>
                <a:sym typeface="Roboto"/>
              </a:rPr>
              <a:t>https://www.dataquest.io/blog/learning-curves-machine-learning/</a:t>
            </a:r>
            <a:endParaRPr sz="600">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Feature Engineering</a:t>
            </a:r>
            <a:endParaRPr/>
          </a:p>
        </p:txBody>
      </p:sp>
      <p:sp>
        <p:nvSpPr>
          <p:cNvPr id="580" name="Google Shape;580;p8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u="sng">
                <a:solidFill>
                  <a:schemeClr val="hlink"/>
                </a:solidFill>
                <a:hlinkClick action="ppaction://hlinksldjump" r:id="rId3"/>
              </a:rPr>
              <a:t>Permutation Feature Importance</a:t>
            </a:r>
            <a:endParaRPr/>
          </a:p>
          <a:p>
            <a:pPr indent="-311150" lvl="0" marL="457200" rtl="0" algn="l">
              <a:spcBef>
                <a:spcPts val="0"/>
              </a:spcBef>
              <a:spcAft>
                <a:spcPts val="0"/>
              </a:spcAft>
              <a:buSzPts val="1300"/>
              <a:buChar char="●"/>
            </a:pPr>
            <a:r>
              <a:rPr lang="en-GB" u="sng">
                <a:solidFill>
                  <a:schemeClr val="hlink"/>
                </a:solidFill>
                <a:hlinkClick action="ppaction://hlinksldjump" r:id="rId4"/>
              </a:rPr>
              <a:t>Shap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1" name="Google Shape;101;p1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 Relational database is designed to show relationships between its tables (useful to optimize queries).</a:t>
            </a:r>
            <a:endParaRPr/>
          </a:p>
          <a:p>
            <a:pPr indent="0" lvl="0" marL="0" rtl="0" algn="l">
              <a:spcBef>
                <a:spcPts val="1000"/>
              </a:spcBef>
              <a:spcAft>
                <a:spcPts val="0"/>
              </a:spcAft>
              <a:buNone/>
            </a:pPr>
            <a:r>
              <a:rPr lang="en-GB"/>
              <a:t>A transactional database is a database management system (DBMS) that can reverse or scale back a database transaction or activity if it isn’t performed correctly.</a:t>
            </a:r>
            <a:endParaRPr/>
          </a:p>
          <a:p>
            <a:pPr indent="0" lvl="0" marL="0" rtl="0" algn="l">
              <a:spcBef>
                <a:spcPts val="1000"/>
              </a:spcBef>
              <a:spcAft>
                <a:spcPts val="0"/>
              </a:spcAft>
              <a:buNone/>
            </a:pPr>
            <a:r>
              <a:rPr lang="en-GB"/>
              <a:t>The building blocks of a DB are:</a:t>
            </a:r>
            <a:endParaRPr/>
          </a:p>
          <a:p>
            <a:pPr indent="-330200" lvl="0" marL="457200" rtl="0" algn="l">
              <a:spcBef>
                <a:spcPts val="1000"/>
              </a:spcBef>
              <a:spcAft>
                <a:spcPts val="0"/>
              </a:spcAft>
              <a:buSzPts val="1600"/>
              <a:buChar char="●"/>
            </a:pPr>
            <a:r>
              <a:rPr lang="en-GB"/>
              <a:t>Entity - a person, place, thing or event</a:t>
            </a:r>
            <a:endParaRPr/>
          </a:p>
          <a:p>
            <a:pPr indent="-330200" lvl="0" marL="457200" rtl="0" algn="l">
              <a:spcBef>
                <a:spcPts val="0"/>
              </a:spcBef>
              <a:spcAft>
                <a:spcPts val="0"/>
              </a:spcAft>
              <a:buSzPts val="1600"/>
              <a:buChar char="●"/>
            </a:pPr>
            <a:r>
              <a:rPr lang="en-GB"/>
              <a:t>Attributes - characteristics of an entity</a:t>
            </a:r>
            <a:endParaRPr/>
          </a:p>
          <a:p>
            <a:pPr indent="-330200" lvl="0" marL="457200" rtl="0" algn="l">
              <a:spcBef>
                <a:spcPts val="0"/>
              </a:spcBef>
              <a:spcAft>
                <a:spcPts val="0"/>
              </a:spcAft>
              <a:buSzPts val="1600"/>
              <a:buChar char="●"/>
            </a:pPr>
            <a:r>
              <a:rPr lang="en-GB"/>
              <a:t>Relationship - describe association between entities</a:t>
            </a:r>
            <a:endParaRPr/>
          </a:p>
          <a:p>
            <a:pPr indent="-330200" lvl="1" marL="914400" rtl="0" algn="l">
              <a:spcBef>
                <a:spcPts val="0"/>
              </a:spcBef>
              <a:spcAft>
                <a:spcPts val="0"/>
              </a:spcAft>
              <a:buSzPts val="1600"/>
              <a:buChar char="○"/>
            </a:pPr>
            <a:r>
              <a:rPr lang="en-GB"/>
              <a:t>One-to-one</a:t>
            </a:r>
            <a:endParaRPr/>
          </a:p>
          <a:p>
            <a:pPr indent="-330200" lvl="1" marL="914400" rtl="0" algn="l">
              <a:spcBef>
                <a:spcPts val="0"/>
              </a:spcBef>
              <a:spcAft>
                <a:spcPts val="0"/>
              </a:spcAft>
              <a:buSzPts val="1600"/>
              <a:buChar char="○"/>
            </a:pPr>
            <a:r>
              <a:rPr lang="en-GB"/>
              <a:t>One-to-many</a:t>
            </a:r>
            <a:endParaRPr/>
          </a:p>
          <a:p>
            <a:pPr indent="-330200" lvl="1" marL="914400" rtl="0" algn="l">
              <a:spcBef>
                <a:spcPts val="0"/>
              </a:spcBef>
              <a:spcAft>
                <a:spcPts val="0"/>
              </a:spcAft>
              <a:buSzPts val="1600"/>
              <a:buChar char="○"/>
            </a:pPr>
            <a:r>
              <a:rPr lang="en-GB"/>
              <a:t>m</a:t>
            </a:r>
            <a:r>
              <a:rPr lang="en-GB"/>
              <a:t>any-to-many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Permutation Feature Importance</a:t>
            </a:r>
            <a:endParaRPr/>
          </a:p>
        </p:txBody>
      </p:sp>
      <p:sp>
        <p:nvSpPr>
          <p:cNvPr id="586" name="Google Shape;586;p82"/>
          <p:cNvSpPr txBox="1"/>
          <p:nvPr>
            <p:ph idx="1" type="body"/>
          </p:nvPr>
        </p:nvSpPr>
        <p:spPr>
          <a:xfrm>
            <a:off x="362500" y="1329825"/>
            <a:ext cx="8322600" cy="12393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sz="1300"/>
              <a:t>Permutation feature importance is a model </a:t>
            </a:r>
            <a:r>
              <a:rPr b="1" lang="en-GB" sz="1300"/>
              <a:t>inspection technique</a:t>
            </a:r>
            <a:r>
              <a:rPr lang="en-GB" sz="1300"/>
              <a:t> that can be used for any fitted estimator when the data is tabular. The permutation feature importance is defined to be the decrease in a model score when a single feature value is randomly shuffled. This technique benefits from being </a:t>
            </a:r>
            <a:r>
              <a:rPr b="1" lang="en-GB" sz="1300"/>
              <a:t>model agnostic </a:t>
            </a:r>
            <a:r>
              <a:rPr lang="en-GB" sz="1300"/>
              <a:t>and it breaks the relationship between feature and target</a:t>
            </a:r>
            <a:r>
              <a:rPr b="1" lang="en-GB" sz="1300"/>
              <a:t>.</a:t>
            </a:r>
            <a:endParaRPr b="1" sz="1300"/>
          </a:p>
        </p:txBody>
      </p:sp>
      <p:sp>
        <p:nvSpPr>
          <p:cNvPr id="587" name="Google Shape;587;p82"/>
          <p:cNvSpPr txBox="1"/>
          <p:nvPr/>
        </p:nvSpPr>
        <p:spPr>
          <a:xfrm>
            <a:off x="433575" y="2250475"/>
            <a:ext cx="8007000" cy="7389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Roboto"/>
                <a:ea typeface="Roboto"/>
                <a:cs typeface="Roboto"/>
                <a:sym typeface="Roboto"/>
              </a:rPr>
              <a:t>Warning:</a:t>
            </a:r>
            <a:r>
              <a:rPr lang="en-GB" sz="1200">
                <a:latin typeface="Roboto"/>
                <a:ea typeface="Roboto"/>
                <a:cs typeface="Roboto"/>
                <a:sym typeface="Roboto"/>
              </a:rPr>
              <a:t> Features that are deemed of low importance for a bad model (low cross-validation score) could be very important for a good model. Therefore it is always important to evaluate the predictive power of a model using cross-validation. Feature importance how important this feature is for a particular model.</a:t>
            </a:r>
            <a:endParaRPr sz="1200">
              <a:latin typeface="Roboto"/>
              <a:ea typeface="Roboto"/>
              <a:cs typeface="Roboto"/>
              <a:sym typeface="Roboto"/>
            </a:endParaRPr>
          </a:p>
        </p:txBody>
      </p:sp>
      <p:sp>
        <p:nvSpPr>
          <p:cNvPr id="588" name="Google Shape;588;p82"/>
          <p:cNvSpPr txBox="1"/>
          <p:nvPr/>
        </p:nvSpPr>
        <p:spPr>
          <a:xfrm>
            <a:off x="529925" y="2941200"/>
            <a:ext cx="6947100" cy="219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50">
                <a:solidFill>
                  <a:srgbClr val="007020"/>
                </a:solidFill>
                <a:latin typeface="Courier New"/>
                <a:ea typeface="Courier New"/>
                <a:cs typeface="Courier New"/>
                <a:sym typeface="Courier New"/>
              </a:rPr>
              <a:t>from</a:t>
            </a:r>
            <a:r>
              <a:rPr b="1" lang="en-GB" sz="1150">
                <a:solidFill>
                  <a:srgbClr val="212529"/>
                </a:solidFill>
                <a:latin typeface="Courier New"/>
                <a:ea typeface="Courier New"/>
                <a:cs typeface="Courier New"/>
                <a:sym typeface="Courier New"/>
              </a:rPr>
              <a:t> </a:t>
            </a:r>
            <a:r>
              <a:rPr b="1" lang="en-GB" sz="1150">
                <a:solidFill>
                  <a:srgbClr val="0E84B5"/>
                </a:solidFill>
                <a:latin typeface="Courier New"/>
                <a:ea typeface="Courier New"/>
                <a:cs typeface="Courier New"/>
                <a:sym typeface="Courier New"/>
              </a:rPr>
              <a:t>sklearn.inspection</a:t>
            </a:r>
            <a:r>
              <a:rPr b="1" lang="en-GB" sz="1150">
                <a:solidFill>
                  <a:srgbClr val="212529"/>
                </a:solidFill>
                <a:latin typeface="Courier New"/>
                <a:ea typeface="Courier New"/>
                <a:cs typeface="Courier New"/>
                <a:sym typeface="Courier New"/>
              </a:rPr>
              <a:t> </a:t>
            </a:r>
            <a:r>
              <a:rPr b="1" lang="en-GB" sz="1150">
                <a:solidFill>
                  <a:srgbClr val="007020"/>
                </a:solidFill>
                <a:latin typeface="Courier New"/>
                <a:ea typeface="Courier New"/>
                <a:cs typeface="Courier New"/>
                <a:sym typeface="Courier New"/>
              </a:rPr>
              <a:t>import</a:t>
            </a:r>
            <a:r>
              <a:rPr b="1" lang="en-GB" sz="1150">
                <a:solidFill>
                  <a:srgbClr val="212529"/>
                </a:solidFill>
                <a:latin typeface="Courier New"/>
                <a:ea typeface="Courier New"/>
                <a:cs typeface="Courier New"/>
                <a:sym typeface="Courier New"/>
              </a:rPr>
              <a:t> permutation_importance</a:t>
            </a:r>
            <a:endParaRPr b="1" sz="1150">
              <a:solidFill>
                <a:srgbClr val="212529"/>
              </a:solidFill>
              <a:latin typeface="Courier New"/>
              <a:ea typeface="Courier New"/>
              <a:cs typeface="Courier New"/>
              <a:sym typeface="Courier New"/>
            </a:endParaRPr>
          </a:p>
          <a:p>
            <a:pPr indent="0" lvl="0" marL="0" rtl="0" algn="l">
              <a:spcBef>
                <a:spcPts val="0"/>
              </a:spcBef>
              <a:spcAft>
                <a:spcPts val="0"/>
              </a:spcAft>
              <a:buNone/>
            </a:pPr>
            <a:r>
              <a:rPr b="1" lang="en-GB" sz="1150">
                <a:solidFill>
                  <a:srgbClr val="212529"/>
                </a:solidFill>
                <a:latin typeface="Courier New"/>
                <a:ea typeface="Courier New"/>
                <a:cs typeface="Courier New"/>
                <a:sym typeface="Courier New"/>
              </a:rPr>
              <a:t>r </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 permutation_importance(model, X_val, y_val,</a:t>
            </a:r>
            <a:endParaRPr b="1" sz="1150">
              <a:solidFill>
                <a:srgbClr val="212529"/>
              </a:solidFill>
              <a:latin typeface="Courier New"/>
              <a:ea typeface="Courier New"/>
              <a:cs typeface="Courier New"/>
              <a:sym typeface="Courier New"/>
            </a:endParaRPr>
          </a:p>
          <a:p>
            <a:pPr indent="0" lvl="0" marL="0" rtl="0" algn="l">
              <a:spcBef>
                <a:spcPts val="0"/>
              </a:spcBef>
              <a:spcAft>
                <a:spcPts val="0"/>
              </a:spcAft>
              <a:buNone/>
            </a:pPr>
            <a:r>
              <a:rPr b="1" lang="en-GB" sz="1150">
                <a:solidFill>
                  <a:srgbClr val="212529"/>
                </a:solidFill>
                <a:latin typeface="Courier New"/>
                <a:ea typeface="Courier New"/>
                <a:cs typeface="Courier New"/>
                <a:sym typeface="Courier New"/>
              </a:rPr>
              <a:t>                           n_repeats</a:t>
            </a:r>
            <a:r>
              <a:rPr b="1" lang="en-GB" sz="1150">
                <a:solidFill>
                  <a:schemeClr val="dk2"/>
                </a:solidFill>
                <a:latin typeface="Courier New"/>
                <a:ea typeface="Courier New"/>
                <a:cs typeface="Courier New"/>
                <a:sym typeface="Courier New"/>
              </a:rPr>
              <a:t>=</a:t>
            </a:r>
            <a:r>
              <a:rPr b="1" lang="en-GB" sz="1150">
                <a:solidFill>
                  <a:srgbClr val="208050"/>
                </a:solidFill>
                <a:latin typeface="Courier New"/>
                <a:ea typeface="Courier New"/>
                <a:cs typeface="Courier New"/>
                <a:sym typeface="Courier New"/>
              </a:rPr>
              <a:t>30</a:t>
            </a:r>
            <a:r>
              <a:rPr b="1" lang="en-GB" sz="1150">
                <a:solidFill>
                  <a:srgbClr val="212529"/>
                </a:solidFill>
                <a:latin typeface="Courier New"/>
                <a:ea typeface="Courier New"/>
                <a:cs typeface="Courier New"/>
                <a:sym typeface="Courier New"/>
              </a:rPr>
              <a:t>,</a:t>
            </a:r>
            <a:endParaRPr b="1" sz="1150">
              <a:solidFill>
                <a:srgbClr val="212529"/>
              </a:solidFill>
              <a:latin typeface="Courier New"/>
              <a:ea typeface="Courier New"/>
              <a:cs typeface="Courier New"/>
              <a:sym typeface="Courier New"/>
            </a:endParaRPr>
          </a:p>
          <a:p>
            <a:pPr indent="0" lvl="0" marL="0" rtl="0" algn="l">
              <a:spcBef>
                <a:spcPts val="0"/>
              </a:spcBef>
              <a:spcAft>
                <a:spcPts val="0"/>
              </a:spcAft>
              <a:buNone/>
            </a:pPr>
            <a:r>
              <a:rPr b="1" lang="en-GB" sz="1150">
                <a:solidFill>
                  <a:srgbClr val="212529"/>
                </a:solidFill>
                <a:latin typeface="Courier New"/>
                <a:ea typeface="Courier New"/>
                <a:cs typeface="Courier New"/>
                <a:sym typeface="Courier New"/>
              </a:rPr>
              <a:t>                           random_state</a:t>
            </a:r>
            <a:r>
              <a:rPr b="1" lang="en-GB" sz="1150">
                <a:solidFill>
                  <a:schemeClr val="dk2"/>
                </a:solidFill>
                <a:latin typeface="Courier New"/>
                <a:ea typeface="Courier New"/>
                <a:cs typeface="Courier New"/>
                <a:sym typeface="Courier New"/>
              </a:rPr>
              <a:t>=</a:t>
            </a:r>
            <a:r>
              <a:rPr b="1" lang="en-GB" sz="1150">
                <a:solidFill>
                  <a:srgbClr val="208050"/>
                </a:solidFill>
                <a:latin typeface="Courier New"/>
                <a:ea typeface="Courier New"/>
                <a:cs typeface="Courier New"/>
                <a:sym typeface="Courier New"/>
              </a:rPr>
              <a:t>0</a:t>
            </a:r>
            <a:r>
              <a:rPr b="1" lang="en-GB" sz="1150">
                <a:solidFill>
                  <a:srgbClr val="212529"/>
                </a:solidFill>
                <a:latin typeface="Courier New"/>
                <a:ea typeface="Courier New"/>
                <a:cs typeface="Courier New"/>
                <a:sym typeface="Courier New"/>
              </a:rPr>
              <a:t>)</a:t>
            </a:r>
            <a:endParaRPr b="1" sz="1150">
              <a:solidFill>
                <a:srgbClr val="212529"/>
              </a:solidFill>
              <a:latin typeface="Courier New"/>
              <a:ea typeface="Courier New"/>
              <a:cs typeface="Courier New"/>
              <a:sym typeface="Courier New"/>
            </a:endParaRPr>
          </a:p>
          <a:p>
            <a:pPr indent="0" lvl="0" marL="0" rtl="0" algn="l">
              <a:spcBef>
                <a:spcPts val="0"/>
              </a:spcBef>
              <a:spcAft>
                <a:spcPts val="0"/>
              </a:spcAft>
              <a:buNone/>
            </a:pPr>
            <a:r>
              <a:t/>
            </a:r>
            <a:endParaRPr b="1" sz="1150">
              <a:solidFill>
                <a:srgbClr val="212529"/>
              </a:solidFill>
              <a:latin typeface="Courier New"/>
              <a:ea typeface="Courier New"/>
              <a:cs typeface="Courier New"/>
              <a:sym typeface="Courier New"/>
            </a:endParaRPr>
          </a:p>
          <a:p>
            <a:pPr indent="0" lvl="0" marL="0" rtl="0" algn="l">
              <a:spcBef>
                <a:spcPts val="0"/>
              </a:spcBef>
              <a:spcAft>
                <a:spcPts val="0"/>
              </a:spcAft>
              <a:buNone/>
            </a:pPr>
            <a:r>
              <a:rPr b="1" lang="en-GB" sz="1150">
                <a:solidFill>
                  <a:srgbClr val="007020"/>
                </a:solidFill>
                <a:latin typeface="Courier New"/>
                <a:ea typeface="Courier New"/>
                <a:cs typeface="Courier New"/>
                <a:sym typeface="Courier New"/>
              </a:rPr>
              <a:t>for</a:t>
            </a:r>
            <a:r>
              <a:rPr b="1" lang="en-GB" sz="1150">
                <a:solidFill>
                  <a:srgbClr val="212529"/>
                </a:solidFill>
                <a:latin typeface="Courier New"/>
                <a:ea typeface="Courier New"/>
                <a:cs typeface="Courier New"/>
                <a:sym typeface="Courier New"/>
              </a:rPr>
              <a:t> i </a:t>
            </a:r>
            <a:r>
              <a:rPr b="1" lang="en-GB" sz="1150">
                <a:solidFill>
                  <a:srgbClr val="007020"/>
                </a:solidFill>
                <a:latin typeface="Courier New"/>
                <a:ea typeface="Courier New"/>
                <a:cs typeface="Courier New"/>
                <a:sym typeface="Courier New"/>
              </a:rPr>
              <a:t>in</a:t>
            </a:r>
            <a:r>
              <a:rPr b="1" lang="en-GB" sz="1150">
                <a:solidFill>
                  <a:srgbClr val="212529"/>
                </a:solidFill>
                <a:latin typeface="Courier New"/>
                <a:ea typeface="Courier New"/>
                <a:cs typeface="Courier New"/>
                <a:sym typeface="Courier New"/>
              </a:rPr>
              <a:t> r</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importances_mean</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argsort()[::</a:t>
            </a:r>
            <a:r>
              <a:rPr b="1" lang="en-GB" sz="1150">
                <a:solidFill>
                  <a:schemeClr val="dk2"/>
                </a:solidFill>
                <a:latin typeface="Courier New"/>
                <a:ea typeface="Courier New"/>
                <a:cs typeface="Courier New"/>
                <a:sym typeface="Courier New"/>
              </a:rPr>
              <a:t>-</a:t>
            </a:r>
            <a:r>
              <a:rPr b="1" lang="en-GB" sz="1150">
                <a:solidFill>
                  <a:srgbClr val="208050"/>
                </a:solidFill>
                <a:latin typeface="Courier New"/>
                <a:ea typeface="Courier New"/>
                <a:cs typeface="Courier New"/>
                <a:sym typeface="Courier New"/>
              </a:rPr>
              <a:t>1</a:t>
            </a:r>
            <a:r>
              <a:rPr b="1" lang="en-GB" sz="1150">
                <a:solidFill>
                  <a:srgbClr val="212529"/>
                </a:solidFill>
                <a:latin typeface="Courier New"/>
                <a:ea typeface="Courier New"/>
                <a:cs typeface="Courier New"/>
                <a:sym typeface="Courier New"/>
              </a:rPr>
              <a:t>]:</a:t>
            </a:r>
            <a:endParaRPr b="1" sz="1150">
              <a:solidFill>
                <a:srgbClr val="212529"/>
              </a:solidFill>
              <a:latin typeface="Courier New"/>
              <a:ea typeface="Courier New"/>
              <a:cs typeface="Courier New"/>
              <a:sym typeface="Courier New"/>
            </a:endParaRPr>
          </a:p>
          <a:p>
            <a:pPr indent="0" lvl="0" marL="0" rtl="0" algn="l">
              <a:spcBef>
                <a:spcPts val="0"/>
              </a:spcBef>
              <a:spcAft>
                <a:spcPts val="0"/>
              </a:spcAft>
              <a:buNone/>
            </a:pPr>
            <a:r>
              <a:rPr b="1" lang="en-GB" sz="1150">
                <a:solidFill>
                  <a:srgbClr val="212529"/>
                </a:solidFill>
                <a:latin typeface="Courier New"/>
                <a:ea typeface="Courier New"/>
                <a:cs typeface="Courier New"/>
                <a:sym typeface="Courier New"/>
              </a:rPr>
              <a:t>    </a:t>
            </a:r>
            <a:r>
              <a:rPr b="1" lang="en-GB" sz="1150">
                <a:solidFill>
                  <a:srgbClr val="007020"/>
                </a:solidFill>
                <a:latin typeface="Courier New"/>
                <a:ea typeface="Courier New"/>
                <a:cs typeface="Courier New"/>
                <a:sym typeface="Courier New"/>
              </a:rPr>
              <a:t>if</a:t>
            </a:r>
            <a:r>
              <a:rPr b="1" lang="en-GB" sz="1150">
                <a:solidFill>
                  <a:srgbClr val="212529"/>
                </a:solidFill>
                <a:latin typeface="Courier New"/>
                <a:ea typeface="Courier New"/>
                <a:cs typeface="Courier New"/>
                <a:sym typeface="Courier New"/>
              </a:rPr>
              <a:t> r</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importances_mean[i] </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 </a:t>
            </a:r>
            <a:r>
              <a:rPr b="1" lang="en-GB" sz="1150">
                <a:solidFill>
                  <a:srgbClr val="208050"/>
                </a:solidFill>
                <a:latin typeface="Courier New"/>
                <a:ea typeface="Courier New"/>
                <a:cs typeface="Courier New"/>
                <a:sym typeface="Courier New"/>
              </a:rPr>
              <a:t>2</a:t>
            </a:r>
            <a:r>
              <a:rPr b="1" lang="en-GB" sz="1150">
                <a:solidFill>
                  <a:srgbClr val="212529"/>
                </a:solidFill>
                <a:latin typeface="Courier New"/>
                <a:ea typeface="Courier New"/>
                <a:cs typeface="Courier New"/>
                <a:sym typeface="Courier New"/>
              </a:rPr>
              <a:t> </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 r</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importances_std[i] </a:t>
            </a:r>
            <a:r>
              <a:rPr b="1" lang="en-GB" sz="1150">
                <a:solidFill>
                  <a:schemeClr val="dk2"/>
                </a:solidFill>
                <a:latin typeface="Courier New"/>
                <a:ea typeface="Courier New"/>
                <a:cs typeface="Courier New"/>
                <a:sym typeface="Courier New"/>
              </a:rPr>
              <a:t>&gt;</a:t>
            </a:r>
            <a:r>
              <a:rPr b="1" lang="en-GB" sz="1150">
                <a:solidFill>
                  <a:srgbClr val="212529"/>
                </a:solidFill>
                <a:latin typeface="Courier New"/>
                <a:ea typeface="Courier New"/>
                <a:cs typeface="Courier New"/>
                <a:sym typeface="Courier New"/>
              </a:rPr>
              <a:t> </a:t>
            </a:r>
            <a:r>
              <a:rPr b="1" lang="en-GB" sz="1150">
                <a:solidFill>
                  <a:srgbClr val="208050"/>
                </a:solidFill>
                <a:latin typeface="Courier New"/>
                <a:ea typeface="Courier New"/>
                <a:cs typeface="Courier New"/>
                <a:sym typeface="Courier New"/>
              </a:rPr>
              <a:t>0</a:t>
            </a:r>
            <a:r>
              <a:rPr b="1" lang="en-GB" sz="1150">
                <a:solidFill>
                  <a:srgbClr val="212529"/>
                </a:solidFill>
                <a:latin typeface="Courier New"/>
                <a:ea typeface="Courier New"/>
                <a:cs typeface="Courier New"/>
                <a:sym typeface="Courier New"/>
              </a:rPr>
              <a:t>:</a:t>
            </a:r>
            <a:endParaRPr b="1" sz="1150">
              <a:solidFill>
                <a:srgbClr val="212529"/>
              </a:solidFill>
              <a:latin typeface="Courier New"/>
              <a:ea typeface="Courier New"/>
              <a:cs typeface="Courier New"/>
              <a:sym typeface="Courier New"/>
            </a:endParaRPr>
          </a:p>
          <a:p>
            <a:pPr indent="0" lvl="0" marL="0" rtl="0" algn="l">
              <a:spcBef>
                <a:spcPts val="0"/>
              </a:spcBef>
              <a:spcAft>
                <a:spcPts val="0"/>
              </a:spcAft>
              <a:buNone/>
            </a:pPr>
            <a:r>
              <a:rPr b="1" lang="en-GB" sz="1150">
                <a:solidFill>
                  <a:srgbClr val="212529"/>
                </a:solidFill>
                <a:latin typeface="Courier New"/>
                <a:ea typeface="Courier New"/>
                <a:cs typeface="Courier New"/>
                <a:sym typeface="Courier New"/>
              </a:rPr>
              <a:t>        </a:t>
            </a:r>
            <a:r>
              <a:rPr b="1" lang="en-GB" sz="1150">
                <a:solidFill>
                  <a:srgbClr val="007020"/>
                </a:solidFill>
                <a:latin typeface="Courier New"/>
                <a:ea typeface="Courier New"/>
                <a:cs typeface="Courier New"/>
                <a:sym typeface="Courier New"/>
              </a:rPr>
              <a:t>print</a:t>
            </a:r>
            <a:r>
              <a:rPr b="1" lang="en-GB" sz="1150">
                <a:solidFill>
                  <a:srgbClr val="212529"/>
                </a:solidFill>
                <a:latin typeface="Courier New"/>
                <a:ea typeface="Courier New"/>
                <a:cs typeface="Courier New"/>
                <a:sym typeface="Courier New"/>
              </a:rPr>
              <a:t>(</a:t>
            </a:r>
            <a:r>
              <a:rPr b="1" lang="en-GB" sz="1150">
                <a:solidFill>
                  <a:srgbClr val="4070A0"/>
                </a:solidFill>
                <a:latin typeface="Courier New"/>
                <a:ea typeface="Courier New"/>
                <a:cs typeface="Courier New"/>
                <a:sym typeface="Courier New"/>
              </a:rPr>
              <a:t>f"</a:t>
            </a:r>
            <a:r>
              <a:rPr b="1" i="1" lang="en-GB" sz="1150">
                <a:solidFill>
                  <a:srgbClr val="70A0D0"/>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diabetes</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feature_names[i]</a:t>
            </a:r>
            <a:r>
              <a:rPr b="1" i="1" lang="en-GB" sz="1150">
                <a:solidFill>
                  <a:srgbClr val="70A0D0"/>
                </a:solidFill>
                <a:latin typeface="Courier New"/>
                <a:ea typeface="Courier New"/>
                <a:cs typeface="Courier New"/>
                <a:sym typeface="Courier New"/>
              </a:rPr>
              <a:t>:</a:t>
            </a:r>
            <a:r>
              <a:rPr b="1" lang="en-GB" sz="1150">
                <a:solidFill>
                  <a:srgbClr val="4070A0"/>
                </a:solidFill>
                <a:latin typeface="Courier New"/>
                <a:ea typeface="Courier New"/>
                <a:cs typeface="Courier New"/>
                <a:sym typeface="Courier New"/>
              </a:rPr>
              <a:t>&lt;8</a:t>
            </a:r>
            <a:r>
              <a:rPr b="1" i="1" lang="en-GB" sz="1150">
                <a:solidFill>
                  <a:srgbClr val="70A0D0"/>
                </a:solidFill>
                <a:latin typeface="Courier New"/>
                <a:ea typeface="Courier New"/>
                <a:cs typeface="Courier New"/>
                <a:sym typeface="Courier New"/>
              </a:rPr>
              <a:t>}</a:t>
            </a:r>
            <a:r>
              <a:rPr b="1" lang="en-GB" sz="1150">
                <a:solidFill>
                  <a:srgbClr val="4070A0"/>
                </a:solidFill>
                <a:latin typeface="Courier New"/>
                <a:ea typeface="Courier New"/>
                <a:cs typeface="Courier New"/>
                <a:sym typeface="Courier New"/>
              </a:rPr>
              <a:t>"</a:t>
            </a:r>
            <a:endParaRPr b="1" sz="1150">
              <a:solidFill>
                <a:srgbClr val="212529"/>
              </a:solidFill>
              <a:latin typeface="Courier New"/>
              <a:ea typeface="Courier New"/>
              <a:cs typeface="Courier New"/>
              <a:sym typeface="Courier New"/>
            </a:endParaRPr>
          </a:p>
          <a:p>
            <a:pPr indent="0" lvl="0" marL="0" rtl="0" algn="l">
              <a:spcBef>
                <a:spcPts val="0"/>
              </a:spcBef>
              <a:spcAft>
                <a:spcPts val="0"/>
              </a:spcAft>
              <a:buNone/>
            </a:pPr>
            <a:r>
              <a:rPr b="1" lang="en-GB" sz="1150">
                <a:solidFill>
                  <a:srgbClr val="212529"/>
                </a:solidFill>
                <a:latin typeface="Courier New"/>
                <a:ea typeface="Courier New"/>
                <a:cs typeface="Courier New"/>
                <a:sym typeface="Courier New"/>
              </a:rPr>
              <a:t>              </a:t>
            </a:r>
            <a:r>
              <a:rPr b="1" lang="en-GB" sz="1150">
                <a:solidFill>
                  <a:srgbClr val="4070A0"/>
                </a:solidFill>
                <a:latin typeface="Courier New"/>
                <a:ea typeface="Courier New"/>
                <a:cs typeface="Courier New"/>
                <a:sym typeface="Courier New"/>
              </a:rPr>
              <a:t>f"</a:t>
            </a:r>
            <a:r>
              <a:rPr b="1" i="1" lang="en-GB" sz="1150">
                <a:solidFill>
                  <a:srgbClr val="70A0D0"/>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r</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importances_mean[i]</a:t>
            </a:r>
            <a:r>
              <a:rPr b="1" i="1" lang="en-GB" sz="1150">
                <a:solidFill>
                  <a:srgbClr val="70A0D0"/>
                </a:solidFill>
                <a:latin typeface="Courier New"/>
                <a:ea typeface="Courier New"/>
                <a:cs typeface="Courier New"/>
                <a:sym typeface="Courier New"/>
              </a:rPr>
              <a:t>:</a:t>
            </a:r>
            <a:r>
              <a:rPr b="1" lang="en-GB" sz="1150">
                <a:solidFill>
                  <a:srgbClr val="4070A0"/>
                </a:solidFill>
                <a:latin typeface="Courier New"/>
                <a:ea typeface="Courier New"/>
                <a:cs typeface="Courier New"/>
                <a:sym typeface="Courier New"/>
              </a:rPr>
              <a:t>.3f</a:t>
            </a:r>
            <a:r>
              <a:rPr b="1" i="1" lang="en-GB" sz="1150">
                <a:solidFill>
                  <a:srgbClr val="70A0D0"/>
                </a:solidFill>
                <a:latin typeface="Courier New"/>
                <a:ea typeface="Courier New"/>
                <a:cs typeface="Courier New"/>
                <a:sym typeface="Courier New"/>
              </a:rPr>
              <a:t>}</a:t>
            </a:r>
            <a:r>
              <a:rPr b="1" lang="en-GB" sz="1150">
                <a:solidFill>
                  <a:srgbClr val="4070A0"/>
                </a:solidFill>
                <a:latin typeface="Courier New"/>
                <a:ea typeface="Courier New"/>
                <a:cs typeface="Courier New"/>
                <a:sym typeface="Courier New"/>
              </a:rPr>
              <a:t>"</a:t>
            </a:r>
            <a:endParaRPr b="1" sz="11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150">
                <a:solidFill>
                  <a:srgbClr val="212529"/>
                </a:solidFill>
                <a:latin typeface="Courier New"/>
                <a:ea typeface="Courier New"/>
                <a:cs typeface="Courier New"/>
                <a:sym typeface="Courier New"/>
              </a:rPr>
              <a:t>              </a:t>
            </a:r>
            <a:r>
              <a:rPr b="1" lang="en-GB" sz="1150">
                <a:solidFill>
                  <a:srgbClr val="4070A0"/>
                </a:solidFill>
                <a:latin typeface="Courier New"/>
                <a:ea typeface="Courier New"/>
                <a:cs typeface="Courier New"/>
                <a:sym typeface="Courier New"/>
              </a:rPr>
              <a:t>f" +/- </a:t>
            </a:r>
            <a:r>
              <a:rPr b="1" i="1" lang="en-GB" sz="1150">
                <a:solidFill>
                  <a:srgbClr val="70A0D0"/>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r</a:t>
            </a:r>
            <a:r>
              <a:rPr b="1" lang="en-GB" sz="1150">
                <a:solidFill>
                  <a:schemeClr val="dk2"/>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importances_std[i]</a:t>
            </a:r>
            <a:r>
              <a:rPr b="1" i="1" lang="en-GB" sz="1150">
                <a:solidFill>
                  <a:srgbClr val="70A0D0"/>
                </a:solidFill>
                <a:latin typeface="Courier New"/>
                <a:ea typeface="Courier New"/>
                <a:cs typeface="Courier New"/>
                <a:sym typeface="Courier New"/>
              </a:rPr>
              <a:t>:</a:t>
            </a:r>
            <a:r>
              <a:rPr b="1" lang="en-GB" sz="1150">
                <a:solidFill>
                  <a:srgbClr val="4070A0"/>
                </a:solidFill>
                <a:latin typeface="Courier New"/>
                <a:ea typeface="Courier New"/>
                <a:cs typeface="Courier New"/>
                <a:sym typeface="Courier New"/>
              </a:rPr>
              <a:t>.3f</a:t>
            </a:r>
            <a:r>
              <a:rPr b="1" i="1" lang="en-GB" sz="1150">
                <a:solidFill>
                  <a:srgbClr val="70A0D0"/>
                </a:solidFill>
                <a:latin typeface="Courier New"/>
                <a:ea typeface="Courier New"/>
                <a:cs typeface="Courier New"/>
                <a:sym typeface="Courier New"/>
              </a:rPr>
              <a:t>}</a:t>
            </a:r>
            <a:r>
              <a:rPr b="1" lang="en-GB" sz="1150">
                <a:solidFill>
                  <a:srgbClr val="4070A0"/>
                </a:solidFill>
                <a:latin typeface="Courier New"/>
                <a:ea typeface="Courier New"/>
                <a:cs typeface="Courier New"/>
                <a:sym typeface="Courier New"/>
              </a:rPr>
              <a:t>"</a:t>
            </a:r>
            <a:r>
              <a:rPr b="1" lang="en-GB" sz="1150">
                <a:solidFill>
                  <a:srgbClr val="212529"/>
                </a:solidFill>
                <a:latin typeface="Courier New"/>
                <a:ea typeface="Courier New"/>
                <a:cs typeface="Courier New"/>
                <a:sym typeface="Courier New"/>
              </a:rPr>
              <a:t>)</a:t>
            </a:r>
            <a:endParaRPr b="1" sz="1150">
              <a:solidFill>
                <a:srgbClr val="212529"/>
              </a:solidFill>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
        <p:nvSpPr>
          <p:cNvPr id="589" name="Google Shape;589;p82"/>
          <p:cNvSpPr txBox="1"/>
          <p:nvPr/>
        </p:nvSpPr>
        <p:spPr>
          <a:xfrm>
            <a:off x="6523225" y="3362775"/>
            <a:ext cx="2309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Since the permutation feature importance relies on measurements of the model error, we should use unseen test data.</a:t>
            </a:r>
            <a:endParaRPr>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Shap</a:t>
            </a:r>
            <a:endParaRPr/>
          </a:p>
        </p:txBody>
      </p:sp>
      <p:sp>
        <p:nvSpPr>
          <p:cNvPr id="595" name="Google Shape;595;p83"/>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GB"/>
              <a:t>SH</a:t>
            </a:r>
            <a:r>
              <a:rPr lang="en-GB"/>
              <a:t>apley </a:t>
            </a:r>
            <a:r>
              <a:rPr b="1" lang="en-GB"/>
              <a:t>A</a:t>
            </a:r>
            <a:r>
              <a:rPr lang="en-GB"/>
              <a:t>dditive ex</a:t>
            </a:r>
            <a:r>
              <a:rPr b="1" lang="en-GB"/>
              <a:t>P</a:t>
            </a:r>
            <a:r>
              <a:rPr lang="en-GB"/>
              <a:t>lanations</a:t>
            </a:r>
            <a:endParaRPr/>
          </a:p>
          <a:p>
            <a:pPr indent="-330200" lvl="0" marL="457200" rtl="0" algn="l">
              <a:spcBef>
                <a:spcPts val="0"/>
              </a:spcBef>
              <a:spcAft>
                <a:spcPts val="0"/>
              </a:spcAft>
              <a:buSzPts val="1600"/>
              <a:buChar char="●"/>
            </a:pPr>
            <a:r>
              <a:rPr lang="en-GB"/>
              <a:t>They model the machine learning algorithm as a game concept where each player contribute to the final outcome</a:t>
            </a:r>
            <a:endParaRPr/>
          </a:p>
          <a:p>
            <a:pPr indent="-330200" lvl="0" marL="457200" rtl="0" algn="l">
              <a:spcBef>
                <a:spcPts val="0"/>
              </a:spcBef>
              <a:spcAft>
                <a:spcPts val="0"/>
              </a:spcAft>
              <a:buSzPts val="1600"/>
              <a:buChar char="●"/>
            </a:pPr>
            <a:r>
              <a:rPr lang="en-GB"/>
              <a:t>Staples</a:t>
            </a:r>
            <a:r>
              <a:rPr lang="en-GB"/>
              <a:t> values tell us how much is the contribution for each feature in order of obtaining a fair distribution</a:t>
            </a:r>
            <a:endParaRPr/>
          </a:p>
          <a:p>
            <a:pPr indent="-330200" lvl="0" marL="457200" rtl="0" algn="l">
              <a:spcBef>
                <a:spcPts val="0"/>
              </a:spcBef>
              <a:spcAft>
                <a:spcPts val="0"/>
              </a:spcAft>
              <a:buSzPts val="1600"/>
              <a:buChar char="●"/>
            </a:pPr>
            <a:r>
              <a:rPr lang="en-GB"/>
              <a:t>SHAP formula requires to train 2 ^ F models</a:t>
            </a:r>
            <a:endParaRPr/>
          </a:p>
        </p:txBody>
      </p:sp>
      <p:pic>
        <p:nvPicPr>
          <p:cNvPr id="596" name="Google Shape;596;p83"/>
          <p:cNvPicPr preferRelativeResize="0"/>
          <p:nvPr/>
        </p:nvPicPr>
        <p:blipFill>
          <a:blip r:embed="rId3">
            <a:alphaModFix/>
          </a:blip>
          <a:stretch>
            <a:fillRect/>
          </a:stretch>
        </p:blipFill>
        <p:spPr>
          <a:xfrm>
            <a:off x="1994525" y="3100400"/>
            <a:ext cx="4746900" cy="19703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4"/>
          <p:cNvSpPr txBox="1"/>
          <p:nvPr>
            <p:ph type="title"/>
          </p:nvPr>
        </p:nvSpPr>
        <p:spPr>
          <a:xfrm>
            <a:off x="311750" y="831175"/>
            <a:ext cx="6562200" cy="2439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Deep Learning</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Kernels</a:t>
            </a:r>
            <a:endParaRPr/>
          </a:p>
        </p:txBody>
      </p:sp>
      <p:sp>
        <p:nvSpPr>
          <p:cNvPr id="607" name="Google Shape;607;p85"/>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 Kernel is a filter with a specific dimension which scans through the image and find patterns. The idea is that some convolutions will change the image in such a way that some features are emphasized.</a:t>
            </a:r>
            <a:endParaRPr/>
          </a:p>
          <a:p>
            <a:pPr indent="0" lvl="0" marL="0" rtl="0" algn="l">
              <a:spcBef>
                <a:spcPts val="1000"/>
              </a:spcBef>
              <a:spcAft>
                <a:spcPts val="1000"/>
              </a:spcAft>
              <a:buNone/>
            </a:pPr>
            <a:r>
              <a:t/>
            </a:r>
            <a:endParaRPr/>
          </a:p>
        </p:txBody>
      </p:sp>
      <p:pic>
        <p:nvPicPr>
          <p:cNvPr id="608" name="Google Shape;608;p85"/>
          <p:cNvPicPr preferRelativeResize="0"/>
          <p:nvPr/>
        </p:nvPicPr>
        <p:blipFill>
          <a:blip r:embed="rId3">
            <a:alphaModFix/>
          </a:blip>
          <a:stretch>
            <a:fillRect/>
          </a:stretch>
        </p:blipFill>
        <p:spPr>
          <a:xfrm>
            <a:off x="370475" y="2516437"/>
            <a:ext cx="4038725" cy="1359793"/>
          </a:xfrm>
          <a:prstGeom prst="rect">
            <a:avLst/>
          </a:prstGeom>
          <a:noFill/>
          <a:ln>
            <a:noFill/>
          </a:ln>
        </p:spPr>
      </p:pic>
      <p:sp>
        <p:nvSpPr>
          <p:cNvPr id="609" name="Google Shape;609;p85"/>
          <p:cNvSpPr txBox="1"/>
          <p:nvPr/>
        </p:nvSpPr>
        <p:spPr>
          <a:xfrm>
            <a:off x="1023525" y="3877050"/>
            <a:ext cx="28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Vertical lines are emphasized</a:t>
            </a:r>
            <a:endParaRPr>
              <a:latin typeface="Roboto"/>
              <a:ea typeface="Roboto"/>
              <a:cs typeface="Roboto"/>
              <a:sym typeface="Roboto"/>
            </a:endParaRPr>
          </a:p>
        </p:txBody>
      </p:sp>
      <p:pic>
        <p:nvPicPr>
          <p:cNvPr id="610" name="Google Shape;610;p85"/>
          <p:cNvPicPr preferRelativeResize="0"/>
          <p:nvPr/>
        </p:nvPicPr>
        <p:blipFill>
          <a:blip r:embed="rId4">
            <a:alphaModFix/>
          </a:blip>
          <a:stretch>
            <a:fillRect/>
          </a:stretch>
        </p:blipFill>
        <p:spPr>
          <a:xfrm>
            <a:off x="5010674" y="2515628"/>
            <a:ext cx="4038724" cy="1361425"/>
          </a:xfrm>
          <a:prstGeom prst="rect">
            <a:avLst/>
          </a:prstGeom>
          <a:noFill/>
          <a:ln>
            <a:noFill/>
          </a:ln>
        </p:spPr>
      </p:pic>
      <p:sp>
        <p:nvSpPr>
          <p:cNvPr id="611" name="Google Shape;611;p85"/>
          <p:cNvSpPr txBox="1"/>
          <p:nvPr/>
        </p:nvSpPr>
        <p:spPr>
          <a:xfrm>
            <a:off x="5553925" y="3934850"/>
            <a:ext cx="28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orizonthal</a:t>
            </a:r>
            <a:r>
              <a:rPr lang="en-GB">
                <a:latin typeface="Roboto"/>
                <a:ea typeface="Roboto"/>
                <a:cs typeface="Roboto"/>
                <a:sym typeface="Roboto"/>
              </a:rPr>
              <a:t> lines are emphasized</a:t>
            </a:r>
            <a:endParaRPr>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Pooling</a:t>
            </a:r>
            <a:endParaRPr/>
          </a:p>
        </p:txBody>
      </p:sp>
      <p:sp>
        <p:nvSpPr>
          <p:cNvPr id="617" name="Google Shape;617;p8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Pooling is a way of compressing an image by preserving the features captured by the convolutions.</a:t>
            </a:r>
            <a:endParaRPr/>
          </a:p>
        </p:txBody>
      </p:sp>
      <p:pic>
        <p:nvPicPr>
          <p:cNvPr id="618" name="Google Shape;618;p86"/>
          <p:cNvPicPr preferRelativeResize="0"/>
          <p:nvPr/>
        </p:nvPicPr>
        <p:blipFill>
          <a:blip r:embed="rId3">
            <a:alphaModFix/>
          </a:blip>
          <a:stretch>
            <a:fillRect/>
          </a:stretch>
        </p:blipFill>
        <p:spPr>
          <a:xfrm>
            <a:off x="2150301" y="2154379"/>
            <a:ext cx="5027849" cy="25167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Weight Decay vs. Weight Restrictions</a:t>
            </a:r>
            <a:endParaRPr/>
          </a:p>
        </p:txBody>
      </p:sp>
      <p:sp>
        <p:nvSpPr>
          <p:cNvPr id="624" name="Google Shape;624;p87"/>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Both of them are regularization techniques</a:t>
            </a:r>
            <a:endParaRPr/>
          </a:p>
          <a:p>
            <a:pPr indent="-330200" lvl="0" marL="457200" rtl="0" algn="l">
              <a:spcBef>
                <a:spcPts val="0"/>
              </a:spcBef>
              <a:spcAft>
                <a:spcPts val="0"/>
              </a:spcAft>
              <a:buSzPts val="1600"/>
              <a:buChar char="-"/>
            </a:pPr>
            <a:r>
              <a:rPr b="1" lang="en-GB"/>
              <a:t>Weight Decay</a:t>
            </a:r>
            <a:r>
              <a:rPr lang="en-GB"/>
              <a:t> aims to reduce weights and biases by a small amount after their update.</a:t>
            </a:r>
            <a:endParaRPr/>
          </a:p>
          <a:p>
            <a:pPr indent="-330200" lvl="0" marL="457200" rtl="0" algn="l">
              <a:spcBef>
                <a:spcPts val="0"/>
              </a:spcBef>
              <a:spcAft>
                <a:spcPts val="0"/>
              </a:spcAft>
              <a:buSzPts val="1600"/>
              <a:buChar char="-"/>
            </a:pPr>
            <a:r>
              <a:rPr lang="en-GB"/>
              <a:t>Weight Restrictions aims to keep weights and biases within a specific range (clipping)</a:t>
            </a:r>
            <a:endParaRPr/>
          </a:p>
          <a:p>
            <a:pPr indent="-330200" lvl="0" marL="457200" rtl="0" algn="l">
              <a:spcBef>
                <a:spcPts val="0"/>
              </a:spcBef>
              <a:spcAft>
                <a:spcPts val="0"/>
              </a:spcAft>
              <a:buSzPts val="1600"/>
              <a:buChar char="-"/>
            </a:pPr>
            <a:r>
              <a:rPr lang="en-GB"/>
              <a:t>They prevent overfitting</a:t>
            </a:r>
            <a:endParaRPr/>
          </a:p>
          <a:p>
            <a:pPr indent="-330200" lvl="0" marL="457200" rtl="0" algn="l">
              <a:spcBef>
                <a:spcPts val="0"/>
              </a:spcBef>
              <a:spcAft>
                <a:spcPts val="0"/>
              </a:spcAft>
              <a:buSzPts val="1600"/>
              <a:buChar char="-"/>
            </a:pPr>
            <a:r>
              <a:rPr lang="en-GB"/>
              <a:t>Tips: exclude the bias term from weight decay</a:t>
            </a:r>
            <a:endParaRPr/>
          </a:p>
          <a:p>
            <a:pPr indent="-330200" lvl="1" marL="914400" rtl="0" algn="l">
              <a:spcBef>
                <a:spcPts val="0"/>
              </a:spcBef>
              <a:spcAft>
                <a:spcPts val="0"/>
              </a:spcAft>
              <a:buSzPts val="1600"/>
              <a:buChar char="-"/>
            </a:pPr>
            <a:r>
              <a:rPr lang="en-GB"/>
              <a:t>Weights of activation functions determines the slopes (overfitting)</a:t>
            </a:r>
            <a:endParaRPr/>
          </a:p>
          <a:p>
            <a:pPr indent="-330200" lvl="1" marL="914400" rtl="0" algn="l">
              <a:spcBef>
                <a:spcPts val="0"/>
              </a:spcBef>
              <a:spcAft>
                <a:spcPts val="0"/>
              </a:spcAft>
              <a:buSzPts val="1600"/>
              <a:buChar char="-"/>
            </a:pPr>
            <a:r>
              <a:rPr lang="en-GB"/>
              <a:t>Bias </a:t>
            </a:r>
            <a:r>
              <a:rPr lang="en-GB"/>
              <a:t>have no influence on the slopes of activation functions. However, they have an influence on the position of the activation functions in space.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Dropout</a:t>
            </a:r>
            <a:endParaRPr/>
          </a:p>
        </p:txBody>
      </p:sp>
      <p:sp>
        <p:nvSpPr>
          <p:cNvPr id="630" name="Google Shape;630;p88"/>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sz="1200">
                <a:solidFill>
                  <a:srgbClr val="1F1F1F"/>
                </a:solidFill>
                <a:highlight>
                  <a:srgbClr val="FFFFFF"/>
                </a:highlight>
                <a:latin typeface="Arial"/>
                <a:ea typeface="Arial"/>
                <a:cs typeface="Arial"/>
                <a:sym typeface="Arial"/>
              </a:rPr>
              <a:t>The idea behind it is to remove a random number of neurons in your neural network. This works very well for two reasons: The first is that neighboring neurons often end up with similar weights, which can lead to overfitting, so dropping some out at random can remove this. The second is that often a neuron can over-weigh the input from a neuron in the previous layer, and can over specialize as a result. Thus, dropping out can break the neural network out of this potential bad habit! </a:t>
            </a:r>
            <a:endParaRPr/>
          </a:p>
        </p:txBody>
      </p:sp>
      <p:pic>
        <p:nvPicPr>
          <p:cNvPr id="631" name="Google Shape;631;p88"/>
          <p:cNvPicPr preferRelativeResize="0"/>
          <p:nvPr/>
        </p:nvPicPr>
        <p:blipFill>
          <a:blip r:embed="rId3">
            <a:alphaModFix/>
          </a:blip>
          <a:stretch>
            <a:fillRect/>
          </a:stretch>
        </p:blipFill>
        <p:spPr>
          <a:xfrm>
            <a:off x="953926" y="2855600"/>
            <a:ext cx="2665549" cy="1771850"/>
          </a:xfrm>
          <a:prstGeom prst="rect">
            <a:avLst/>
          </a:prstGeom>
          <a:noFill/>
          <a:ln>
            <a:noFill/>
          </a:ln>
        </p:spPr>
      </p:pic>
      <p:cxnSp>
        <p:nvCxnSpPr>
          <p:cNvPr id="632" name="Google Shape;632;p88"/>
          <p:cNvCxnSpPr/>
          <p:nvPr/>
        </p:nvCxnSpPr>
        <p:spPr>
          <a:xfrm>
            <a:off x="3793125" y="3689900"/>
            <a:ext cx="1651500" cy="0"/>
          </a:xfrm>
          <a:prstGeom prst="straightConnector1">
            <a:avLst/>
          </a:prstGeom>
          <a:noFill/>
          <a:ln cap="flat" cmpd="sng" w="19050">
            <a:solidFill>
              <a:schemeClr val="dk2"/>
            </a:solidFill>
            <a:prstDash val="solid"/>
            <a:round/>
            <a:headEnd len="med" w="med" type="none"/>
            <a:tailEnd len="med" w="med" type="triangle"/>
          </a:ln>
        </p:spPr>
      </p:cxnSp>
      <p:sp>
        <p:nvSpPr>
          <p:cNvPr id="633" name="Google Shape;633;p88"/>
          <p:cNvSpPr txBox="1"/>
          <p:nvPr/>
        </p:nvSpPr>
        <p:spPr>
          <a:xfrm>
            <a:off x="4068350" y="3139425"/>
            <a:ext cx="115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Applying dropout</a:t>
            </a:r>
            <a:endParaRPr>
              <a:latin typeface="Roboto"/>
              <a:ea typeface="Roboto"/>
              <a:cs typeface="Roboto"/>
              <a:sym typeface="Roboto"/>
            </a:endParaRPr>
          </a:p>
        </p:txBody>
      </p:sp>
      <p:sp>
        <p:nvSpPr>
          <p:cNvPr id="634" name="Google Shape;634;p88"/>
          <p:cNvSpPr txBox="1"/>
          <p:nvPr/>
        </p:nvSpPr>
        <p:spPr>
          <a:xfrm>
            <a:off x="576275" y="4679025"/>
            <a:ext cx="317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Roboto"/>
                <a:ea typeface="Roboto"/>
                <a:cs typeface="Roboto"/>
                <a:sym typeface="Roboto"/>
              </a:rPr>
              <a:t>Apply dropout when you see validation diverging away from training like this</a:t>
            </a:r>
            <a:endParaRPr sz="900">
              <a:latin typeface="Roboto"/>
              <a:ea typeface="Roboto"/>
              <a:cs typeface="Roboto"/>
              <a:sym typeface="Roboto"/>
            </a:endParaRPr>
          </a:p>
        </p:txBody>
      </p:sp>
      <p:pic>
        <p:nvPicPr>
          <p:cNvPr id="635" name="Google Shape;635;p88"/>
          <p:cNvPicPr preferRelativeResize="0"/>
          <p:nvPr/>
        </p:nvPicPr>
        <p:blipFill>
          <a:blip r:embed="rId4">
            <a:alphaModFix/>
          </a:blip>
          <a:stretch>
            <a:fillRect/>
          </a:stretch>
        </p:blipFill>
        <p:spPr>
          <a:xfrm>
            <a:off x="5744000" y="2844503"/>
            <a:ext cx="2665550" cy="179403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Tips</a:t>
            </a:r>
            <a:endParaRPr/>
          </a:p>
        </p:txBody>
      </p:sp>
      <p:sp>
        <p:nvSpPr>
          <p:cNvPr id="641" name="Google Shape;641;p8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If your learning curve is </a:t>
            </a:r>
            <a:r>
              <a:rPr lang="en-GB"/>
              <a:t>fluctuating</a:t>
            </a:r>
            <a:r>
              <a:rPr lang="en-GB"/>
              <a:t> for both training and validation it could be that you set a small batch size (</a:t>
            </a:r>
            <a:r>
              <a:rPr lang="en-GB" u="sng">
                <a:solidFill>
                  <a:schemeClr val="hlink"/>
                </a:solidFill>
                <a:hlinkClick r:id="rId3"/>
              </a:rPr>
              <a:t>https://www.youtube.com/watch?v=4qJaSmvhxi8</a:t>
            </a:r>
            <a:r>
              <a:rPr lang="en-GB"/>
              <a:t>).</a:t>
            </a:r>
            <a:endParaRPr/>
          </a:p>
          <a:p>
            <a:pPr indent="-330200" lvl="0" marL="457200" rtl="0" algn="l">
              <a:spcBef>
                <a:spcPts val="0"/>
              </a:spcBef>
              <a:spcAft>
                <a:spcPts val="0"/>
              </a:spcAft>
              <a:buSzPts val="1600"/>
              <a:buChar char="●"/>
            </a:pPr>
            <a:r>
              <a:rPr lang="en-GB"/>
              <a:t>If when increasing the batch size you get small </a:t>
            </a:r>
            <a:r>
              <a:rPr lang="en-GB"/>
              <a:t>fluctuations it could mean that you increased a little too much.</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Stochastic Gradient descent</a:t>
            </a:r>
            <a:endParaRPr/>
          </a:p>
        </p:txBody>
      </p:sp>
      <p:sp>
        <p:nvSpPr>
          <p:cNvPr id="647" name="Google Shape;647;p90"/>
          <p:cNvSpPr txBox="1"/>
          <p:nvPr>
            <p:ph idx="1" type="body"/>
          </p:nvPr>
        </p:nvSpPr>
        <p:spPr>
          <a:xfrm>
            <a:off x="370475" y="1516350"/>
            <a:ext cx="8322600" cy="4746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Gradient Descent is a technique aiming to optimize an objective function (loss function).</a:t>
            </a:r>
            <a:endParaRPr/>
          </a:p>
        </p:txBody>
      </p:sp>
      <p:pic>
        <p:nvPicPr>
          <p:cNvPr id="648" name="Google Shape;648;p90"/>
          <p:cNvPicPr preferRelativeResize="0"/>
          <p:nvPr/>
        </p:nvPicPr>
        <p:blipFill>
          <a:blip r:embed="rId3">
            <a:alphaModFix/>
          </a:blip>
          <a:stretch>
            <a:fillRect/>
          </a:stretch>
        </p:blipFill>
        <p:spPr>
          <a:xfrm>
            <a:off x="2794700" y="2049925"/>
            <a:ext cx="2085701" cy="654325"/>
          </a:xfrm>
          <a:prstGeom prst="rect">
            <a:avLst/>
          </a:prstGeom>
          <a:noFill/>
          <a:ln>
            <a:noFill/>
          </a:ln>
        </p:spPr>
      </p:pic>
      <p:sp>
        <p:nvSpPr>
          <p:cNvPr id="649" name="Google Shape;649;p90"/>
          <p:cNvSpPr txBox="1"/>
          <p:nvPr/>
        </p:nvSpPr>
        <p:spPr>
          <a:xfrm>
            <a:off x="521250" y="2914025"/>
            <a:ext cx="807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Unfortunately, this is unfeasible in a real scenario with lots of samples. Each step you should calculate l gradients.</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In the real world we use Stochastic Gradient Descent which compute the gradient on one sample.</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The disadvantage is that you will have noisy fluctuations but you can perform one step of GD with one sample.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A combination of the two is Mini-batch GD in which the optimization is made on a subset of samples. It has the advantage of reducing variance in gradients approximations.</a:t>
            </a:r>
            <a:endParaRPr>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Momentum</a:t>
            </a:r>
            <a:endParaRPr/>
          </a:p>
        </p:txBody>
      </p:sp>
      <p:sp>
        <p:nvSpPr>
          <p:cNvPr id="655" name="Google Shape;655;p91"/>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It is used to achieve better convergence. We keep tracking of a vector h which is a weighted sum of the gradients from current to previous iterations. If the gradients points at the same direction this vector will get larger and so the update. Otherwise, the values will cancel out if steps going in opposite directions.</a:t>
            </a:r>
            <a:endParaRPr/>
          </a:p>
        </p:txBody>
      </p:sp>
      <p:pic>
        <p:nvPicPr>
          <p:cNvPr id="656" name="Google Shape;656;p91"/>
          <p:cNvPicPr preferRelativeResize="0"/>
          <p:nvPr/>
        </p:nvPicPr>
        <p:blipFill>
          <a:blip r:embed="rId3">
            <a:alphaModFix/>
          </a:blip>
          <a:stretch>
            <a:fillRect/>
          </a:stretch>
        </p:blipFill>
        <p:spPr>
          <a:xfrm>
            <a:off x="3121275" y="2685575"/>
            <a:ext cx="2411501" cy="1165375"/>
          </a:xfrm>
          <a:prstGeom prst="rect">
            <a:avLst/>
          </a:prstGeom>
          <a:noFill/>
          <a:ln>
            <a:noFill/>
          </a:ln>
        </p:spPr>
      </p:pic>
      <p:pic>
        <p:nvPicPr>
          <p:cNvPr id="657" name="Google Shape;657;p91"/>
          <p:cNvPicPr preferRelativeResize="0"/>
          <p:nvPr/>
        </p:nvPicPr>
        <p:blipFill>
          <a:blip r:embed="rId4">
            <a:alphaModFix/>
          </a:blip>
          <a:stretch>
            <a:fillRect/>
          </a:stretch>
        </p:blipFill>
        <p:spPr>
          <a:xfrm>
            <a:off x="6330449" y="3764676"/>
            <a:ext cx="2650224" cy="125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ER model</a:t>
            </a:r>
            <a:endParaRPr/>
          </a:p>
        </p:txBody>
      </p:sp>
      <p:sp>
        <p:nvSpPr>
          <p:cNvPr id="107" name="Google Shape;107;p20"/>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ER models are used to display </a:t>
            </a:r>
            <a:r>
              <a:rPr lang="en-GB"/>
              <a:t>entities with their attributes and their relationships.</a:t>
            </a:r>
            <a:endParaRPr/>
          </a:p>
          <a:p>
            <a:pPr indent="0" lvl="0" marL="0" rtl="0" algn="l">
              <a:spcBef>
                <a:spcPts val="1000"/>
              </a:spcBef>
              <a:spcAft>
                <a:spcPts val="0"/>
              </a:spcAft>
              <a:buNone/>
            </a:pPr>
            <a:r>
              <a:rPr lang="en-GB"/>
              <a:t>It helps to understand and visualize a business process.</a:t>
            </a:r>
            <a:endParaRPr/>
          </a:p>
          <a:p>
            <a:pPr indent="0" lvl="0" marL="0" rtl="0" algn="l">
              <a:spcBef>
                <a:spcPts val="1000"/>
              </a:spcBef>
              <a:spcAft>
                <a:spcPts val="0"/>
              </a:spcAft>
              <a:buNone/>
            </a:pPr>
            <a:r>
              <a:rPr lang="en-GB"/>
              <a:t>The relationship between entities can be expressed with different notations:</a:t>
            </a:r>
            <a:endParaRPr/>
          </a:p>
          <a:p>
            <a:pPr indent="0" lvl="0" marL="457200" rtl="0" algn="l">
              <a:spcBef>
                <a:spcPts val="1000"/>
              </a:spcBef>
              <a:spcAft>
                <a:spcPts val="1000"/>
              </a:spcAft>
              <a:buNone/>
            </a:pPr>
            <a:r>
              <a:t/>
            </a:r>
            <a:endParaRPr/>
          </a:p>
        </p:txBody>
      </p:sp>
      <p:pic>
        <p:nvPicPr>
          <p:cNvPr id="108" name="Google Shape;108;p20"/>
          <p:cNvPicPr preferRelativeResize="0"/>
          <p:nvPr/>
        </p:nvPicPr>
        <p:blipFill>
          <a:blip r:embed="rId3">
            <a:alphaModFix/>
          </a:blip>
          <a:stretch>
            <a:fillRect/>
          </a:stretch>
        </p:blipFill>
        <p:spPr>
          <a:xfrm>
            <a:off x="1566925" y="2761375"/>
            <a:ext cx="5528099" cy="2153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2"/>
          <p:cNvSpPr txBox="1"/>
          <p:nvPr>
            <p:ph type="title"/>
          </p:nvPr>
        </p:nvSpPr>
        <p:spPr>
          <a:xfrm>
            <a:off x="311750" y="831175"/>
            <a:ext cx="53349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Scrum</a:t>
            </a:r>
            <a:endParaRPr/>
          </a:p>
        </p:txBody>
      </p:sp>
      <p:sp>
        <p:nvSpPr>
          <p:cNvPr id="663" name="Google Shape;663;p92"/>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chemeClr val="hlink"/>
                </a:solidFill>
                <a:hlinkClick r:id="rId3"/>
              </a:rPr>
              <a:t>Definition</a:t>
            </a:r>
            <a:endParaRPr/>
          </a:p>
        </p:txBody>
      </p:sp>
      <p:sp>
        <p:nvSpPr>
          <p:cNvPr id="669" name="Google Shape;669;p93"/>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Char char="●"/>
            </a:pPr>
            <a:r>
              <a:rPr lang="en-GB">
                <a:solidFill>
                  <a:srgbClr val="000000"/>
                </a:solidFill>
              </a:rPr>
              <a:t>Scrum is a lightweight framework that helps people, teams and organizations generate value through adaptive solutions for complex problems.</a:t>
            </a:r>
            <a:endParaRPr>
              <a:solidFill>
                <a:srgbClr val="000000"/>
              </a:solidFill>
            </a:endParaRPr>
          </a:p>
          <a:p>
            <a:pPr indent="-330200" lvl="0" marL="457200" rtl="0" algn="just">
              <a:spcBef>
                <a:spcPts val="1000"/>
              </a:spcBef>
              <a:spcAft>
                <a:spcPts val="0"/>
              </a:spcAft>
              <a:buClr>
                <a:srgbClr val="000000"/>
              </a:buClr>
              <a:buSzPts val="1600"/>
              <a:buChar char="●"/>
            </a:pPr>
            <a:r>
              <a:rPr lang="en-GB">
                <a:solidFill>
                  <a:srgbClr val="000000"/>
                </a:solidFill>
              </a:rPr>
              <a:t>What is the </a:t>
            </a:r>
            <a:r>
              <a:rPr lang="en-GB" u="sng">
                <a:solidFill>
                  <a:schemeClr val="accent5"/>
                </a:solidFill>
                <a:hlinkClick r:id="rId4">
                  <a:extLst>
                    <a:ext uri="{A12FA001-AC4F-418D-AE19-62706E023703}">
                      <ahyp:hlinkClr val="tx"/>
                    </a:ext>
                  </a:extLst>
                </a:hlinkClick>
              </a:rPr>
              <a:t>difference</a:t>
            </a:r>
            <a:r>
              <a:rPr lang="en-GB">
                <a:solidFill>
                  <a:srgbClr val="000000"/>
                </a:solidFill>
              </a:rPr>
              <a:t> between Agile and Scrum?</a:t>
            </a:r>
            <a:endParaRPr>
              <a:solidFill>
                <a:srgbClr val="000000"/>
              </a:solidFill>
            </a:endParaRPr>
          </a:p>
          <a:p>
            <a:pPr indent="-330200" lvl="1" marL="914400" rtl="0" algn="just">
              <a:spcBef>
                <a:spcPts val="1000"/>
              </a:spcBef>
              <a:spcAft>
                <a:spcPts val="0"/>
              </a:spcAft>
              <a:buClr>
                <a:srgbClr val="000000"/>
              </a:buClr>
              <a:buSzPts val="1600"/>
              <a:buChar char="○"/>
            </a:pPr>
            <a:r>
              <a:rPr lang="en-GB">
                <a:solidFill>
                  <a:srgbClr val="000000"/>
                </a:solidFill>
              </a:rPr>
              <a:t>Agile is a development methodology based on iterative and incremental approach.</a:t>
            </a:r>
            <a:endParaRPr>
              <a:solidFill>
                <a:srgbClr val="000000"/>
              </a:solidFill>
            </a:endParaRPr>
          </a:p>
          <a:p>
            <a:pPr indent="-330200" lvl="1" marL="914400" rtl="0" algn="just">
              <a:spcBef>
                <a:spcPts val="1000"/>
              </a:spcBef>
              <a:spcAft>
                <a:spcPts val="1000"/>
              </a:spcAft>
              <a:buClr>
                <a:srgbClr val="000000"/>
              </a:buClr>
              <a:buSzPts val="1600"/>
              <a:buChar char="○"/>
            </a:pPr>
            <a:r>
              <a:rPr lang="en-GB">
                <a:solidFill>
                  <a:srgbClr val="000000"/>
                </a:solidFill>
              </a:rPr>
              <a:t>Scrum is one of the implementation of agile methodology.</a:t>
            </a:r>
            <a:endParaRPr>
              <a:solidFill>
                <a:srgbClr val="00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Scrum Team</a:t>
            </a:r>
            <a:endParaRPr/>
          </a:p>
        </p:txBody>
      </p:sp>
      <p:sp>
        <p:nvSpPr>
          <p:cNvPr id="675" name="Google Shape;675;p94"/>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Made by:		</a:t>
            </a:r>
            <a:endParaRPr/>
          </a:p>
          <a:p>
            <a:pPr indent="-330200" lvl="0" marL="457200" rtl="0" algn="l">
              <a:spcBef>
                <a:spcPts val="1000"/>
              </a:spcBef>
              <a:spcAft>
                <a:spcPts val="0"/>
              </a:spcAft>
              <a:buSzPts val="1600"/>
              <a:buChar char="●"/>
            </a:pPr>
            <a:r>
              <a:rPr lang="en-GB"/>
              <a:t>Scrum Master</a:t>
            </a:r>
            <a:endParaRPr/>
          </a:p>
          <a:p>
            <a:pPr indent="-330200" lvl="0" marL="457200" rtl="0" algn="l">
              <a:spcBef>
                <a:spcPts val="0"/>
              </a:spcBef>
              <a:spcAft>
                <a:spcPts val="0"/>
              </a:spcAft>
              <a:buSzPts val="1600"/>
              <a:buChar char="●"/>
            </a:pPr>
            <a:r>
              <a:rPr lang="en-GB"/>
              <a:t>Product Owner: orders the work for a complex problem into a Product Backlog.</a:t>
            </a:r>
            <a:endParaRPr/>
          </a:p>
          <a:p>
            <a:pPr indent="-330200" lvl="0" marL="457200" rtl="0" algn="l">
              <a:spcBef>
                <a:spcPts val="0"/>
              </a:spcBef>
              <a:spcAft>
                <a:spcPts val="0"/>
              </a:spcAft>
              <a:buSzPts val="1600"/>
              <a:buChar char="●"/>
            </a:pPr>
            <a:r>
              <a:rPr lang="en-GB"/>
              <a:t>Developers</a:t>
            </a:r>
            <a:endParaRPr/>
          </a:p>
          <a:p>
            <a:pPr indent="0" lvl="0" marL="0" rtl="0" algn="l">
              <a:spcBef>
                <a:spcPts val="1000"/>
              </a:spcBef>
              <a:spcAft>
                <a:spcPts val="0"/>
              </a:spcAft>
              <a:buNone/>
            </a:pPr>
            <a:r>
              <a:t/>
            </a:r>
            <a:endParaRPr/>
          </a:p>
          <a:p>
            <a:pPr indent="-330200" lvl="0" marL="457200" rtl="0" algn="l">
              <a:spcBef>
                <a:spcPts val="1000"/>
              </a:spcBef>
              <a:spcAft>
                <a:spcPts val="0"/>
              </a:spcAft>
              <a:buSzPts val="1600"/>
              <a:buChar char="●"/>
            </a:pPr>
            <a:r>
              <a:rPr lang="en-GB"/>
              <a:t>Scrum team are cross-functional (all the members have the necessary skills to perform a sprint).</a:t>
            </a:r>
            <a:endParaRPr/>
          </a:p>
          <a:p>
            <a:pPr indent="-330200" lvl="0" marL="457200" rtl="0" algn="l">
              <a:spcBef>
                <a:spcPts val="0"/>
              </a:spcBef>
              <a:spcAft>
                <a:spcPts val="0"/>
              </a:spcAft>
              <a:buSzPts val="1600"/>
              <a:buChar char="●"/>
            </a:pPr>
            <a:r>
              <a:rPr lang="en-GB"/>
              <a:t>Fewer than 10 people (smaller team communicate better)</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Pillars</a:t>
            </a:r>
            <a:endParaRPr/>
          </a:p>
        </p:txBody>
      </p:sp>
      <p:sp>
        <p:nvSpPr>
          <p:cNvPr id="681" name="Google Shape;681;p95"/>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Transparency</a:t>
            </a:r>
            <a:endParaRPr/>
          </a:p>
          <a:p>
            <a:pPr indent="-330200" lvl="0" marL="457200" rtl="0" algn="l">
              <a:spcBef>
                <a:spcPts val="1000"/>
              </a:spcBef>
              <a:spcAft>
                <a:spcPts val="0"/>
              </a:spcAft>
              <a:buSzPts val="1600"/>
              <a:buChar char="●"/>
            </a:pPr>
            <a:r>
              <a:rPr lang="en-GB"/>
              <a:t>Inspection</a:t>
            </a:r>
            <a:endParaRPr/>
          </a:p>
          <a:p>
            <a:pPr indent="-330200" lvl="0" marL="457200" rtl="0" algn="l">
              <a:spcBef>
                <a:spcPts val="1000"/>
              </a:spcBef>
              <a:spcAft>
                <a:spcPts val="1000"/>
              </a:spcAft>
              <a:buSzPts val="1600"/>
              <a:buChar char="●"/>
            </a:pPr>
            <a:r>
              <a:rPr lang="en-GB"/>
              <a:t>Adaptation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Developers</a:t>
            </a:r>
            <a:endParaRPr/>
          </a:p>
        </p:txBody>
      </p:sp>
      <p:sp>
        <p:nvSpPr>
          <p:cNvPr id="687" name="Google Shape;687;p96"/>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Committed to creating any aspect of a usable increment each sprint.</a:t>
            </a:r>
            <a:endParaRPr/>
          </a:p>
          <a:p>
            <a:pPr indent="-330200" lvl="0" marL="457200" rtl="0" algn="l">
              <a:spcBef>
                <a:spcPts val="1000"/>
              </a:spcBef>
              <a:spcAft>
                <a:spcPts val="0"/>
              </a:spcAft>
              <a:buSzPts val="1600"/>
              <a:buChar char="●"/>
            </a:pPr>
            <a:r>
              <a:rPr lang="en-GB"/>
              <a:t>Accountable for:</a:t>
            </a:r>
            <a:endParaRPr/>
          </a:p>
          <a:p>
            <a:pPr indent="-330200" lvl="1" marL="914400" rtl="0" algn="l">
              <a:spcBef>
                <a:spcPts val="1000"/>
              </a:spcBef>
              <a:spcAft>
                <a:spcPts val="0"/>
              </a:spcAft>
              <a:buSzPts val="1600"/>
              <a:buChar char="○"/>
            </a:pPr>
            <a:r>
              <a:rPr lang="en-GB"/>
              <a:t>Creating a plan for the sprint (sprint backlog).</a:t>
            </a:r>
            <a:endParaRPr/>
          </a:p>
          <a:p>
            <a:pPr indent="-330200" lvl="1" marL="914400" rtl="0" algn="l">
              <a:spcBef>
                <a:spcPts val="1000"/>
              </a:spcBef>
              <a:spcAft>
                <a:spcPts val="0"/>
              </a:spcAft>
              <a:buSzPts val="1600"/>
              <a:buChar char="○"/>
            </a:pPr>
            <a:r>
              <a:rPr lang="en-GB"/>
              <a:t>Meet product quality by requirements</a:t>
            </a:r>
            <a:endParaRPr/>
          </a:p>
          <a:p>
            <a:pPr indent="-330200" lvl="1" marL="914400" rtl="0" algn="l">
              <a:spcBef>
                <a:spcPts val="1000"/>
              </a:spcBef>
              <a:spcAft>
                <a:spcPts val="0"/>
              </a:spcAft>
              <a:buSzPts val="1600"/>
              <a:buChar char="○"/>
            </a:pPr>
            <a:r>
              <a:rPr lang="en-GB"/>
              <a:t>Adapting their plan each day</a:t>
            </a:r>
            <a:endParaRPr/>
          </a:p>
          <a:p>
            <a:pPr indent="-330200" lvl="1" marL="914400" rtl="0" algn="l">
              <a:spcBef>
                <a:spcPts val="1000"/>
              </a:spcBef>
              <a:spcAft>
                <a:spcPts val="1000"/>
              </a:spcAft>
              <a:buSzPts val="1600"/>
              <a:buChar char="○"/>
            </a:pPr>
            <a:r>
              <a:rPr lang="en-GB"/>
              <a:t>Holding each other accountable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Product Owner</a:t>
            </a:r>
            <a:endParaRPr/>
          </a:p>
        </p:txBody>
      </p:sp>
      <p:sp>
        <p:nvSpPr>
          <p:cNvPr id="693" name="Google Shape;693;p97"/>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Accountable for Product backlog management.</a:t>
            </a:r>
            <a:endParaRPr/>
          </a:p>
          <a:p>
            <a:pPr indent="-330200" lvl="1" marL="914400" rtl="0" algn="l">
              <a:spcBef>
                <a:spcPts val="1000"/>
              </a:spcBef>
              <a:spcAft>
                <a:spcPts val="0"/>
              </a:spcAft>
              <a:buSzPts val="1600"/>
              <a:buChar char="○"/>
            </a:pPr>
            <a:r>
              <a:rPr lang="en-GB"/>
              <a:t>Developing and </a:t>
            </a:r>
            <a:r>
              <a:rPr lang="en-GB"/>
              <a:t>communicate</a:t>
            </a:r>
            <a:r>
              <a:rPr lang="en-GB"/>
              <a:t> product goal.</a:t>
            </a:r>
            <a:endParaRPr/>
          </a:p>
          <a:p>
            <a:pPr indent="-330200" lvl="1" marL="914400" rtl="0" algn="l">
              <a:spcBef>
                <a:spcPts val="1000"/>
              </a:spcBef>
              <a:spcAft>
                <a:spcPts val="0"/>
              </a:spcAft>
              <a:buSzPts val="1600"/>
              <a:buChar char="○"/>
            </a:pPr>
            <a:r>
              <a:rPr lang="en-GB"/>
              <a:t>Creating product backlog items.</a:t>
            </a:r>
            <a:endParaRPr/>
          </a:p>
          <a:p>
            <a:pPr indent="-330200" lvl="1" marL="914400" rtl="0" algn="l">
              <a:spcBef>
                <a:spcPts val="1000"/>
              </a:spcBef>
              <a:spcAft>
                <a:spcPts val="0"/>
              </a:spcAft>
              <a:buSzPts val="1600"/>
              <a:buChar char="○"/>
            </a:pPr>
            <a:r>
              <a:rPr lang="en-GB"/>
              <a:t>Ordering pr</a:t>
            </a:r>
            <a:r>
              <a:rPr lang="en-GB"/>
              <a:t>oduct backlog.</a:t>
            </a:r>
            <a:endParaRPr/>
          </a:p>
          <a:p>
            <a:pPr indent="-330200" lvl="1" marL="914400" rtl="0" algn="l">
              <a:spcBef>
                <a:spcPts val="1000"/>
              </a:spcBef>
              <a:spcAft>
                <a:spcPts val="0"/>
              </a:spcAft>
              <a:buSzPts val="1600"/>
              <a:buChar char="○"/>
            </a:pPr>
            <a:r>
              <a:rPr lang="en-GB"/>
              <a:t>Ensuring that product backlog is </a:t>
            </a:r>
            <a:r>
              <a:rPr lang="en-GB"/>
              <a:t>transparent, </a:t>
            </a:r>
            <a:r>
              <a:rPr lang="en-GB"/>
              <a:t>visible, and understood.</a:t>
            </a:r>
            <a:endParaRPr/>
          </a:p>
          <a:p>
            <a:pPr indent="-330200" lvl="0" marL="457200" rtl="0" algn="l">
              <a:spcBef>
                <a:spcPts val="1000"/>
              </a:spcBef>
              <a:spcAft>
                <a:spcPts val="0"/>
              </a:spcAft>
              <a:buSzPts val="1600"/>
              <a:buChar char="●"/>
            </a:pPr>
            <a:r>
              <a:rPr lang="en-GB"/>
              <a:t>It is one single person</a:t>
            </a:r>
            <a:endParaRPr/>
          </a:p>
          <a:p>
            <a:pPr indent="0" lvl="0" marL="0" rtl="0" algn="l">
              <a:spcBef>
                <a:spcPts val="1000"/>
              </a:spcBef>
              <a:spcAft>
                <a:spcPts val="10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Scrum Master</a:t>
            </a:r>
            <a:endParaRPr/>
          </a:p>
        </p:txBody>
      </p:sp>
      <p:sp>
        <p:nvSpPr>
          <p:cNvPr id="699" name="Google Shape;699;p98"/>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Help others applying scrum.</a:t>
            </a:r>
            <a:endParaRPr/>
          </a:p>
          <a:p>
            <a:pPr indent="-330200" lvl="0" marL="457200" rtl="0" algn="l">
              <a:spcBef>
                <a:spcPts val="0"/>
              </a:spcBef>
              <a:spcAft>
                <a:spcPts val="0"/>
              </a:spcAft>
              <a:buSzPts val="1600"/>
              <a:buChar char="●"/>
            </a:pPr>
            <a:r>
              <a:rPr lang="en-GB"/>
              <a:t>Accountable for team’s effectiveness.</a:t>
            </a:r>
            <a:endParaRPr/>
          </a:p>
          <a:p>
            <a:pPr indent="-330200" lvl="0" marL="457200" rtl="0" algn="l">
              <a:spcBef>
                <a:spcPts val="0"/>
              </a:spcBef>
              <a:spcAft>
                <a:spcPts val="0"/>
              </a:spcAft>
              <a:buSzPts val="1600"/>
              <a:buChar char="●"/>
            </a:pPr>
            <a:r>
              <a:rPr lang="en-GB"/>
              <a:t>His jobs:</a:t>
            </a:r>
            <a:endParaRPr/>
          </a:p>
          <a:p>
            <a:pPr indent="-330200" lvl="1" marL="914400" rtl="0" algn="l">
              <a:spcBef>
                <a:spcPts val="0"/>
              </a:spcBef>
              <a:spcAft>
                <a:spcPts val="0"/>
              </a:spcAft>
              <a:buSzPts val="1600"/>
              <a:buChar char="○"/>
            </a:pPr>
            <a:r>
              <a:rPr lang="en-GB"/>
              <a:t>Coaching the team embers in self-management</a:t>
            </a:r>
            <a:endParaRPr/>
          </a:p>
          <a:p>
            <a:pPr indent="-330200" lvl="1" marL="914400" rtl="0" algn="l">
              <a:spcBef>
                <a:spcPts val="0"/>
              </a:spcBef>
              <a:spcAft>
                <a:spcPts val="0"/>
              </a:spcAft>
              <a:buSzPts val="1600"/>
              <a:buChar char="○"/>
            </a:pPr>
            <a:r>
              <a:rPr lang="en-GB"/>
              <a:t>Helping team on creating increments that meet Definition of Done.</a:t>
            </a:r>
            <a:endParaRPr/>
          </a:p>
          <a:p>
            <a:pPr indent="-330200" lvl="1" marL="914400" rtl="0" algn="l">
              <a:spcBef>
                <a:spcPts val="0"/>
              </a:spcBef>
              <a:spcAft>
                <a:spcPts val="0"/>
              </a:spcAft>
              <a:buSzPts val="1600"/>
              <a:buChar char="○"/>
            </a:pPr>
            <a:r>
              <a:rPr lang="en-GB"/>
              <a:t>Remove possible impediments.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9"/>
          <p:cNvSpPr txBox="1"/>
          <p:nvPr>
            <p:ph type="title"/>
          </p:nvPr>
        </p:nvSpPr>
        <p:spPr>
          <a:xfrm>
            <a:off x="311750" y="831175"/>
            <a:ext cx="6173100" cy="2065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Jupyter notebook</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Alert Boxes</a:t>
            </a:r>
            <a:endParaRPr/>
          </a:p>
        </p:txBody>
      </p:sp>
      <p:sp>
        <p:nvSpPr>
          <p:cNvPr id="710" name="Google Shape;710;p100"/>
          <p:cNvSpPr txBox="1"/>
          <p:nvPr/>
        </p:nvSpPr>
        <p:spPr>
          <a:xfrm>
            <a:off x="311725" y="1501200"/>
            <a:ext cx="4118100" cy="623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GB" sz="900">
                <a:latin typeface="Roboto"/>
                <a:ea typeface="Roboto"/>
                <a:cs typeface="Roboto"/>
                <a:sym typeface="Roboto"/>
              </a:rPr>
              <a:t>&lt;div class="alert alert-block alert-success" style="border-radius:8px  box-shadow: rgba(0, 0, 0, 0.1) 0px 1px 3px 0px, rgba(0, 0, 0, 0.06) 0px 1px 2px 0px;"&gt;</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&lt;b&gt;&amp;#10149; See also&lt;br/&gt;&lt;/b&gt; Use green boxes to link to other documentation sources.</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&lt;/div&gt;</a:t>
            </a:r>
            <a:endParaRPr sz="900">
              <a:latin typeface="Roboto"/>
              <a:ea typeface="Roboto"/>
              <a:cs typeface="Roboto"/>
              <a:sym typeface="Roboto"/>
            </a:endParaRPr>
          </a:p>
        </p:txBody>
      </p:sp>
      <p:sp>
        <p:nvSpPr>
          <p:cNvPr id="711" name="Google Shape;711;p100"/>
          <p:cNvSpPr txBox="1"/>
          <p:nvPr/>
        </p:nvSpPr>
        <p:spPr>
          <a:xfrm>
            <a:off x="274100" y="2374050"/>
            <a:ext cx="3425400" cy="623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sz="900">
                <a:latin typeface="Roboto"/>
                <a:ea typeface="Roboto"/>
                <a:cs typeface="Roboto"/>
                <a:sym typeface="Roboto"/>
              </a:rPr>
              <a:t>&lt;div class="alert alert-block alert-danger" style="border-radius:8px  box-shadow: rgba(0, 0, 0, 0.1) 0px 1px 3px 0px, rgba(0, 0, 0, 0.06) 0px 1px 2px 0px;"&gt;</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&lt;b&gt;!&amp;#x20DD;Warning&lt;br/&gt;&lt;/b&gt; In general, avoid the red boxes. These should only be</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used for actions that might cause data loss or another major issue.</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&lt;/div&gt;</a:t>
            </a:r>
            <a:endParaRPr sz="900">
              <a:latin typeface="Roboto"/>
              <a:ea typeface="Roboto"/>
              <a:cs typeface="Roboto"/>
              <a:sym typeface="Roboto"/>
            </a:endParaRPr>
          </a:p>
        </p:txBody>
      </p:sp>
      <p:sp>
        <p:nvSpPr>
          <p:cNvPr id="712" name="Google Shape;712;p100"/>
          <p:cNvSpPr txBox="1"/>
          <p:nvPr/>
        </p:nvSpPr>
        <p:spPr>
          <a:xfrm>
            <a:off x="274100" y="3396800"/>
            <a:ext cx="3459600" cy="623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sz="900">
                <a:latin typeface="Roboto"/>
                <a:ea typeface="Roboto"/>
                <a:cs typeface="Roboto"/>
                <a:sym typeface="Roboto"/>
              </a:rPr>
              <a:t>&lt;div class="alert alert-block alert-warning" style="border-radius:8px  box-shadow: rgba(0, 0, 0, 0.1) 0px 1px 3px 0px, rgba(0, 0, 0, 0.06) 0px 1px 2px 0px;"&gt;</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&lt;b&gt;&amp;#33; Important&lt;br/&gt;&lt;/b&gt; Use yellow boxes if you to underline important things.</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&lt;/div&gt;</a:t>
            </a:r>
            <a:endParaRPr sz="900">
              <a:latin typeface="Roboto"/>
              <a:ea typeface="Roboto"/>
              <a:cs typeface="Roboto"/>
              <a:sym typeface="Roboto"/>
            </a:endParaRPr>
          </a:p>
        </p:txBody>
      </p:sp>
      <p:pic>
        <p:nvPicPr>
          <p:cNvPr id="713" name="Google Shape;713;p100"/>
          <p:cNvPicPr preferRelativeResize="0"/>
          <p:nvPr/>
        </p:nvPicPr>
        <p:blipFill rotWithShape="1">
          <a:blip r:embed="rId3">
            <a:alphaModFix/>
          </a:blip>
          <a:srcRect b="0" l="0" r="48057" t="0"/>
          <a:stretch/>
        </p:blipFill>
        <p:spPr>
          <a:xfrm>
            <a:off x="4572000" y="1493575"/>
            <a:ext cx="4075500" cy="638925"/>
          </a:xfrm>
          <a:prstGeom prst="rect">
            <a:avLst/>
          </a:prstGeom>
          <a:noFill/>
          <a:ln>
            <a:noFill/>
          </a:ln>
        </p:spPr>
      </p:pic>
      <p:pic>
        <p:nvPicPr>
          <p:cNvPr id="714" name="Google Shape;714;p100"/>
          <p:cNvPicPr preferRelativeResize="0"/>
          <p:nvPr/>
        </p:nvPicPr>
        <p:blipFill rotWithShape="1">
          <a:blip r:embed="rId4">
            <a:alphaModFix/>
          </a:blip>
          <a:srcRect b="0" l="0" r="21210" t="0"/>
          <a:stretch/>
        </p:blipFill>
        <p:spPr>
          <a:xfrm>
            <a:off x="3803975" y="2413123"/>
            <a:ext cx="5252674" cy="545550"/>
          </a:xfrm>
          <a:prstGeom prst="rect">
            <a:avLst/>
          </a:prstGeom>
          <a:noFill/>
          <a:ln>
            <a:noFill/>
          </a:ln>
        </p:spPr>
      </p:pic>
      <p:pic>
        <p:nvPicPr>
          <p:cNvPr id="715" name="Google Shape;715;p100"/>
          <p:cNvPicPr preferRelativeResize="0"/>
          <p:nvPr/>
        </p:nvPicPr>
        <p:blipFill rotWithShape="1">
          <a:blip r:embed="rId5">
            <a:alphaModFix/>
          </a:blip>
          <a:srcRect b="0" l="0" r="42446" t="0"/>
          <a:stretch/>
        </p:blipFill>
        <p:spPr>
          <a:xfrm>
            <a:off x="3930245" y="3416175"/>
            <a:ext cx="4118102" cy="584950"/>
          </a:xfrm>
          <a:prstGeom prst="rect">
            <a:avLst/>
          </a:prstGeom>
          <a:noFill/>
          <a:ln>
            <a:noFill/>
          </a:ln>
        </p:spPr>
      </p:pic>
      <p:sp>
        <p:nvSpPr>
          <p:cNvPr id="716" name="Google Shape;716;p100"/>
          <p:cNvSpPr txBox="1"/>
          <p:nvPr/>
        </p:nvSpPr>
        <p:spPr>
          <a:xfrm>
            <a:off x="274100" y="4301075"/>
            <a:ext cx="3459600" cy="623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GB" sz="900">
                <a:latin typeface="Roboto"/>
                <a:ea typeface="Roboto"/>
                <a:cs typeface="Roboto"/>
                <a:sym typeface="Roboto"/>
              </a:rPr>
              <a:t>&lt;div class="alert alert-block alert-info" style="border-radius:8px"&gt;</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&lt;b&gt;&amp;#9432; Tip&lt;br/&gt;&lt;/b&gt; Use blue boxes (alert-info) for tips and notes. </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If it’s a note, you don’t have to include the word “Note”.</a:t>
            </a:r>
            <a:endParaRPr sz="900">
              <a:latin typeface="Roboto"/>
              <a:ea typeface="Roboto"/>
              <a:cs typeface="Roboto"/>
              <a:sym typeface="Roboto"/>
            </a:endParaRPr>
          </a:p>
          <a:p>
            <a:pPr indent="0" lvl="0" marL="0" rtl="0" algn="l">
              <a:spcBef>
                <a:spcPts val="0"/>
              </a:spcBef>
              <a:spcAft>
                <a:spcPts val="0"/>
              </a:spcAft>
              <a:buNone/>
            </a:pPr>
            <a:r>
              <a:rPr lang="en-GB" sz="900">
                <a:latin typeface="Roboto"/>
                <a:ea typeface="Roboto"/>
                <a:cs typeface="Roboto"/>
                <a:sym typeface="Roboto"/>
              </a:rPr>
              <a:t>&lt;/div&gt;</a:t>
            </a:r>
            <a:endParaRPr sz="900">
              <a:latin typeface="Roboto"/>
              <a:ea typeface="Roboto"/>
              <a:cs typeface="Roboto"/>
              <a:sym typeface="Roboto"/>
            </a:endParaRPr>
          </a:p>
        </p:txBody>
      </p:sp>
      <p:pic>
        <p:nvPicPr>
          <p:cNvPr id="717" name="Google Shape;717;p100"/>
          <p:cNvPicPr preferRelativeResize="0"/>
          <p:nvPr/>
        </p:nvPicPr>
        <p:blipFill rotWithShape="1">
          <a:blip r:embed="rId6">
            <a:alphaModFix/>
          </a:blip>
          <a:srcRect b="0" l="0" r="31684" t="0"/>
          <a:stretch/>
        </p:blipFill>
        <p:spPr>
          <a:xfrm>
            <a:off x="3803975" y="4301075"/>
            <a:ext cx="5252677" cy="65471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1"/>
          <p:cNvSpPr txBox="1"/>
          <p:nvPr>
            <p:ph type="title"/>
          </p:nvPr>
        </p:nvSpPr>
        <p:spPr>
          <a:xfrm>
            <a:off x="378900" y="208400"/>
            <a:ext cx="8108400" cy="446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Data Visualization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Primary Keys and Foreign Keys</a:t>
            </a:r>
            <a:endParaRPr/>
          </a:p>
        </p:txBody>
      </p:sp>
      <p:sp>
        <p:nvSpPr>
          <p:cNvPr id="114" name="Google Shape;114;p21"/>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The primary key (PK) is a column or a set of </a:t>
            </a:r>
            <a:r>
              <a:rPr lang="en-GB"/>
              <a:t>columns</a:t>
            </a:r>
            <a:r>
              <a:rPr lang="en-GB"/>
              <a:t> which uniquely identifies each row of the table.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0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Generic terms</a:t>
            </a:r>
            <a:endParaRPr/>
          </a:p>
        </p:txBody>
      </p:sp>
      <p:sp>
        <p:nvSpPr>
          <p:cNvPr id="728" name="Google Shape;728;p102"/>
          <p:cNvSpPr txBox="1"/>
          <p:nvPr>
            <p:ph idx="1" type="body"/>
          </p:nvPr>
        </p:nvSpPr>
        <p:spPr>
          <a:xfrm>
            <a:off x="370475" y="1516350"/>
            <a:ext cx="8322600" cy="33600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GB"/>
              <a:t>Aesthetics describe every aspect of a given graphical element.</a:t>
            </a:r>
            <a:endParaRPr/>
          </a:p>
          <a:p>
            <a:pPr indent="-330200" lvl="1" marL="914400" rtl="0" algn="l">
              <a:spcBef>
                <a:spcPts val="0"/>
              </a:spcBef>
              <a:spcAft>
                <a:spcPts val="0"/>
              </a:spcAft>
              <a:buSzPts val="1600"/>
              <a:buChar char="○"/>
            </a:pPr>
            <a:r>
              <a:rPr lang="en-GB"/>
              <a:t>Positions</a:t>
            </a:r>
            <a:endParaRPr/>
          </a:p>
          <a:p>
            <a:pPr indent="-330200" lvl="1" marL="914400" rtl="0" algn="l">
              <a:spcBef>
                <a:spcPts val="0"/>
              </a:spcBef>
              <a:spcAft>
                <a:spcPts val="0"/>
              </a:spcAft>
              <a:buSzPts val="1600"/>
              <a:buChar char="○"/>
            </a:pPr>
            <a:r>
              <a:rPr lang="en-GB"/>
              <a:t>Scales</a:t>
            </a:r>
            <a:endParaRPr/>
          </a:p>
          <a:p>
            <a:pPr indent="-330200" lvl="1" marL="914400" rtl="0" algn="l">
              <a:spcBef>
                <a:spcPts val="0"/>
              </a:spcBef>
              <a:spcAft>
                <a:spcPts val="0"/>
              </a:spcAft>
              <a:buSzPts val="1600"/>
              <a:buChar char="○"/>
            </a:pPr>
            <a:r>
              <a:rPr lang="en-GB"/>
              <a:t>Size</a:t>
            </a:r>
            <a:endParaRPr/>
          </a:p>
          <a:p>
            <a:pPr indent="-330200" lvl="1" marL="914400" rtl="0" algn="l">
              <a:spcBef>
                <a:spcPts val="0"/>
              </a:spcBef>
              <a:spcAft>
                <a:spcPts val="0"/>
              </a:spcAft>
              <a:buSzPts val="1600"/>
              <a:buChar char="○"/>
            </a:pPr>
            <a:r>
              <a:rPr lang="en-GB"/>
              <a:t>Color</a:t>
            </a:r>
            <a:endParaRPr/>
          </a:p>
          <a:p>
            <a:pPr indent="-330200" lvl="1" marL="914400" rtl="0" algn="l">
              <a:spcBef>
                <a:spcPts val="0"/>
              </a:spcBef>
              <a:spcAft>
                <a:spcPts val="0"/>
              </a:spcAft>
              <a:buSzPts val="1600"/>
              <a:buChar char="○"/>
            </a:pPr>
            <a:r>
              <a:rPr lang="en-GB"/>
              <a:t>…</a:t>
            </a:r>
            <a:endParaRPr/>
          </a:p>
          <a:p>
            <a:pPr indent="-330200" lvl="0" marL="457200" rtl="0" algn="l">
              <a:spcBef>
                <a:spcPts val="0"/>
              </a:spcBef>
              <a:spcAft>
                <a:spcPts val="0"/>
              </a:spcAft>
              <a:buSzPts val="1600"/>
              <a:buChar char="●"/>
            </a:pPr>
            <a:r>
              <a:rPr lang="en-GB"/>
              <a:t>Type of variable</a:t>
            </a:r>
            <a:endParaRPr/>
          </a:p>
          <a:p>
            <a:pPr indent="-330200" lvl="1" marL="914400" rtl="0" algn="l">
              <a:spcBef>
                <a:spcPts val="0"/>
              </a:spcBef>
              <a:spcAft>
                <a:spcPts val="0"/>
              </a:spcAft>
              <a:buSzPts val="1600"/>
              <a:buChar char="○"/>
            </a:pPr>
            <a:r>
              <a:rPr lang="en-GB"/>
              <a:t>Quantitative</a:t>
            </a:r>
            <a:endParaRPr/>
          </a:p>
          <a:p>
            <a:pPr indent="-330200" lvl="2" marL="1371600" rtl="0" algn="l">
              <a:spcBef>
                <a:spcPts val="0"/>
              </a:spcBef>
              <a:spcAft>
                <a:spcPts val="0"/>
              </a:spcAft>
              <a:buSzPts val="1600"/>
              <a:buChar char="■"/>
            </a:pPr>
            <a:r>
              <a:rPr lang="en-GB"/>
              <a:t>Continuous -&gt; real numbers</a:t>
            </a:r>
            <a:endParaRPr/>
          </a:p>
          <a:p>
            <a:pPr indent="-330200" lvl="2" marL="1371600" rtl="0" algn="l">
              <a:spcBef>
                <a:spcPts val="0"/>
              </a:spcBef>
              <a:spcAft>
                <a:spcPts val="0"/>
              </a:spcAft>
              <a:buSzPts val="1600"/>
              <a:buChar char="■"/>
            </a:pPr>
            <a:r>
              <a:rPr lang="en-GB"/>
              <a:t>Discrete -&gt; integer numbers</a:t>
            </a:r>
            <a:endParaRPr/>
          </a:p>
          <a:p>
            <a:pPr indent="-330200" lvl="1" marL="914400" rtl="0" algn="l">
              <a:spcBef>
                <a:spcPts val="0"/>
              </a:spcBef>
              <a:spcAft>
                <a:spcPts val="0"/>
              </a:spcAft>
              <a:buSzPts val="1600"/>
              <a:buChar char="○"/>
            </a:pPr>
            <a:r>
              <a:rPr lang="en-GB"/>
              <a:t>Qualitative</a:t>
            </a:r>
            <a:endParaRPr/>
          </a:p>
          <a:p>
            <a:pPr indent="-330200" lvl="2" marL="1371600" rtl="0" algn="l">
              <a:spcBef>
                <a:spcPts val="0"/>
              </a:spcBef>
              <a:spcAft>
                <a:spcPts val="0"/>
              </a:spcAft>
              <a:buSzPts val="1600"/>
              <a:buChar char="■"/>
            </a:pPr>
            <a:r>
              <a:rPr lang="en-GB"/>
              <a:t>Categorical</a:t>
            </a:r>
            <a:endParaRPr/>
          </a:p>
          <a:p>
            <a:pPr indent="-330200" lvl="3" marL="1828800" rtl="0" algn="l">
              <a:spcBef>
                <a:spcPts val="0"/>
              </a:spcBef>
              <a:spcAft>
                <a:spcPts val="0"/>
              </a:spcAft>
              <a:buSzPts val="1600"/>
              <a:buChar char="●"/>
            </a:pPr>
            <a:r>
              <a:rPr lang="en-GB"/>
              <a:t>Ordered (dog, cat)</a:t>
            </a:r>
            <a:endParaRPr/>
          </a:p>
          <a:p>
            <a:pPr indent="-330200" lvl="3" marL="1828800" rtl="0" algn="l">
              <a:spcBef>
                <a:spcPts val="0"/>
              </a:spcBef>
              <a:spcAft>
                <a:spcPts val="0"/>
              </a:spcAft>
              <a:buSzPts val="1600"/>
              <a:buChar char="●"/>
            </a:pPr>
            <a:r>
              <a:rPr lang="en-GB"/>
              <a:t>Unordered (good, fair, poor)</a:t>
            </a:r>
            <a:endParaRPr/>
          </a:p>
          <a:p>
            <a:pPr indent="-330200" lvl="1" marL="914400" rtl="0" algn="l">
              <a:spcBef>
                <a:spcPts val="0"/>
              </a:spcBef>
              <a:spcAft>
                <a:spcPts val="0"/>
              </a:spcAft>
              <a:buSzPts val="1600"/>
              <a:buChar char="○"/>
            </a:pPr>
            <a:r>
              <a:rPr lang="en-GB"/>
              <a:t>Date</a:t>
            </a:r>
            <a:endParaRPr/>
          </a:p>
          <a:p>
            <a:pPr indent="-330200" lvl="1" marL="914400" rtl="0" algn="l">
              <a:spcBef>
                <a:spcPts val="0"/>
              </a:spcBef>
              <a:spcAft>
                <a:spcPts val="0"/>
              </a:spcAft>
              <a:buSzPts val="1600"/>
              <a:buChar char="○"/>
            </a:pPr>
            <a:r>
              <a:rPr lang="en-GB"/>
              <a:t>text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3"/>
          <p:cNvSpPr txBox="1"/>
          <p:nvPr>
            <p:ph idx="1" type="body"/>
          </p:nvPr>
        </p:nvSpPr>
        <p:spPr>
          <a:xfrm>
            <a:off x="5380300" y="1496625"/>
            <a:ext cx="3312900" cy="3379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Y-axis </a:t>
            </a:r>
            <a:r>
              <a:rPr lang="en-GB"/>
              <a:t>continuous</a:t>
            </a:r>
            <a:r>
              <a:rPr lang="en-GB"/>
              <a:t>.</a:t>
            </a:r>
            <a:endParaRPr/>
          </a:p>
          <a:p>
            <a:pPr indent="-330200" lvl="0" marL="457200" rtl="0" algn="l">
              <a:spcBef>
                <a:spcPts val="0"/>
              </a:spcBef>
              <a:spcAft>
                <a:spcPts val="0"/>
              </a:spcAft>
              <a:buSzPts val="1600"/>
              <a:buChar char="●"/>
            </a:pPr>
            <a:r>
              <a:rPr lang="en-GB"/>
              <a:t>X-axis categorical ordered.</a:t>
            </a:r>
            <a:endParaRPr/>
          </a:p>
          <a:p>
            <a:pPr indent="-330200" lvl="0" marL="457200" rtl="0" algn="l">
              <a:spcBef>
                <a:spcPts val="0"/>
              </a:spcBef>
              <a:spcAft>
                <a:spcPts val="0"/>
              </a:spcAft>
              <a:buSzPts val="1600"/>
              <a:buChar char="●"/>
            </a:pPr>
            <a:r>
              <a:rPr lang="en-GB"/>
              <a:t>Color categorical unordered.</a:t>
            </a:r>
            <a:endParaRPr/>
          </a:p>
          <a:p>
            <a:pPr indent="-330200" lvl="0" marL="457200" rtl="0" algn="l">
              <a:spcBef>
                <a:spcPts val="0"/>
              </a:spcBef>
              <a:spcAft>
                <a:spcPts val="0"/>
              </a:spcAft>
              <a:buSzPts val="1600"/>
              <a:buChar char="●"/>
            </a:pPr>
            <a:r>
              <a:rPr lang="en-GB"/>
              <a:t>Two position scales and one color scale.</a:t>
            </a:r>
            <a:endParaRPr/>
          </a:p>
          <a:p>
            <a:pPr indent="-330200" lvl="0" marL="457200" rtl="0" algn="l">
              <a:spcBef>
                <a:spcPts val="0"/>
              </a:spcBef>
              <a:spcAft>
                <a:spcPts val="0"/>
              </a:spcAft>
              <a:buSzPts val="1600"/>
              <a:buChar char="●"/>
            </a:pPr>
            <a:r>
              <a:rPr lang="en-GB"/>
              <a:t>Scale is a mapping between a value and an </a:t>
            </a:r>
            <a:r>
              <a:rPr lang="en-GB"/>
              <a:t>aesthetic.</a:t>
            </a:r>
            <a:endParaRPr/>
          </a:p>
        </p:txBody>
      </p:sp>
      <p:pic>
        <p:nvPicPr>
          <p:cNvPr id="734" name="Google Shape;734;p103"/>
          <p:cNvPicPr preferRelativeResize="0"/>
          <p:nvPr/>
        </p:nvPicPr>
        <p:blipFill>
          <a:blip r:embed="rId3">
            <a:alphaModFix/>
          </a:blip>
          <a:stretch>
            <a:fillRect/>
          </a:stretch>
        </p:blipFill>
        <p:spPr>
          <a:xfrm>
            <a:off x="228175" y="1793213"/>
            <a:ext cx="4803474" cy="27866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4"/>
          <p:cNvSpPr txBox="1"/>
          <p:nvPr>
            <p:ph idx="1" type="body"/>
          </p:nvPr>
        </p:nvSpPr>
        <p:spPr>
          <a:xfrm>
            <a:off x="473625" y="3713175"/>
            <a:ext cx="8219700" cy="11631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GB"/>
              <a:t>Same data but different visualization. We have two discrete position scales (Temp and month). The location is unordered and so their order is arbitrary. In this case we can decide to pot from the coldest (chicago) to the hottest (death valley)</a:t>
            </a:r>
            <a:endParaRPr/>
          </a:p>
        </p:txBody>
      </p:sp>
      <p:pic>
        <p:nvPicPr>
          <p:cNvPr id="740" name="Google Shape;740;p104"/>
          <p:cNvPicPr preferRelativeResize="0"/>
          <p:nvPr/>
        </p:nvPicPr>
        <p:blipFill>
          <a:blip r:embed="rId3">
            <a:alphaModFix/>
          </a:blip>
          <a:stretch>
            <a:fillRect/>
          </a:stretch>
        </p:blipFill>
        <p:spPr>
          <a:xfrm>
            <a:off x="751500" y="1282702"/>
            <a:ext cx="7300025" cy="2272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Log Scaling</a:t>
            </a:r>
            <a:endParaRPr/>
          </a:p>
        </p:txBody>
      </p:sp>
      <p:sp>
        <p:nvSpPr>
          <p:cNvPr id="746" name="Google Shape;746;p105"/>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200">
                <a:solidFill>
                  <a:srgbClr val="000000"/>
                </a:solidFill>
                <a:highlight>
                  <a:srgbClr val="FFFFFF"/>
                </a:highlight>
                <a:latin typeface="Arial"/>
                <a:ea typeface="Arial"/>
                <a:cs typeface="Arial"/>
                <a:sym typeface="Arial"/>
              </a:rPr>
              <a:t>A modification of the log transformation can help spread out the magnitude of the data while preserving the sign of data. It is called the log-modulus transformation (</a:t>
            </a:r>
            <a:r>
              <a:rPr lang="en-GB" sz="1200">
                <a:solidFill>
                  <a:srgbClr val="0378CD"/>
                </a:solidFill>
                <a:highlight>
                  <a:srgbClr val="FFFFFF"/>
                </a:highlight>
                <a:uFill>
                  <a:noFill/>
                </a:uFill>
                <a:latin typeface="Arial"/>
                <a:ea typeface="Arial"/>
                <a:cs typeface="Arial"/>
                <a:sym typeface="Arial"/>
                <a:hlinkClick r:id="rId3">
                  <a:extLst>
                    <a:ext uri="{A12FA001-AC4F-418D-AE19-62706E023703}">
                      <ahyp:hlinkClr val="tx"/>
                    </a:ext>
                  </a:extLst>
                </a:hlinkClick>
              </a:rPr>
              <a:t>John and Draper, 1980</a:t>
            </a:r>
            <a:r>
              <a:rPr lang="en-GB" sz="1200">
                <a:solidFill>
                  <a:srgbClr val="000000"/>
                </a:solidFill>
                <a:highlight>
                  <a:srgbClr val="FFFFFF"/>
                </a:highlight>
                <a:latin typeface="Arial"/>
                <a:ea typeface="Arial"/>
                <a:cs typeface="Arial"/>
                <a:sym typeface="Arial"/>
              </a:rPr>
              <a:t>). The transformation takes the logarithm of the absolute value of the variable plus 1. If the original value was negative, "put back" the sign of the data by multiplying by –1. In symbols, </a:t>
            </a:r>
            <a:r>
              <a:rPr b="1" lang="en-GB" sz="1200">
                <a:solidFill>
                  <a:srgbClr val="000000"/>
                </a:solidFill>
                <a:highlight>
                  <a:srgbClr val="FFFFFF"/>
                </a:highlight>
                <a:latin typeface="Arial"/>
                <a:ea typeface="Arial"/>
                <a:cs typeface="Arial"/>
                <a:sym typeface="Arial"/>
              </a:rPr>
              <a:t>L(</a:t>
            </a:r>
            <a:r>
              <a:rPr b="1" i="1" lang="en-GB" sz="1200">
                <a:solidFill>
                  <a:srgbClr val="000000"/>
                </a:solidFill>
                <a:highlight>
                  <a:srgbClr val="FFFFFF"/>
                </a:highlight>
                <a:latin typeface="Arial"/>
                <a:ea typeface="Arial"/>
                <a:cs typeface="Arial"/>
                <a:sym typeface="Arial"/>
              </a:rPr>
              <a:t>x</a:t>
            </a:r>
            <a:r>
              <a:rPr b="1" lang="en-GB" sz="1200">
                <a:solidFill>
                  <a:srgbClr val="000000"/>
                </a:solidFill>
                <a:highlight>
                  <a:srgbClr val="FFFFFF"/>
                </a:highlight>
                <a:latin typeface="Arial"/>
                <a:ea typeface="Arial"/>
                <a:cs typeface="Arial"/>
                <a:sym typeface="Arial"/>
              </a:rPr>
              <a:t>) = sign(</a:t>
            </a:r>
            <a:r>
              <a:rPr b="1" i="1" lang="en-GB" sz="1200">
                <a:solidFill>
                  <a:srgbClr val="000000"/>
                </a:solidFill>
                <a:highlight>
                  <a:srgbClr val="FFFFFF"/>
                </a:highlight>
                <a:latin typeface="Arial"/>
                <a:ea typeface="Arial"/>
                <a:cs typeface="Arial"/>
                <a:sym typeface="Arial"/>
              </a:rPr>
              <a:t>x</a:t>
            </a:r>
            <a:r>
              <a:rPr b="1" lang="en-GB" sz="1200">
                <a:solidFill>
                  <a:srgbClr val="000000"/>
                </a:solidFill>
                <a:highlight>
                  <a:srgbClr val="FFFFFF"/>
                </a:highlight>
                <a:latin typeface="Arial"/>
                <a:ea typeface="Arial"/>
                <a:cs typeface="Arial"/>
                <a:sym typeface="Arial"/>
              </a:rPr>
              <a:t>) * log(|</a:t>
            </a:r>
            <a:r>
              <a:rPr b="1" i="1" lang="en-GB" sz="1200">
                <a:solidFill>
                  <a:srgbClr val="000000"/>
                </a:solidFill>
                <a:highlight>
                  <a:srgbClr val="FFFFFF"/>
                </a:highlight>
                <a:latin typeface="Arial"/>
                <a:ea typeface="Arial"/>
                <a:cs typeface="Arial"/>
                <a:sym typeface="Arial"/>
              </a:rPr>
              <a:t>x</a:t>
            </a:r>
            <a:r>
              <a:rPr b="1" lang="en-GB" sz="1200">
                <a:solidFill>
                  <a:srgbClr val="000000"/>
                </a:solidFill>
                <a:highlight>
                  <a:srgbClr val="FFFFFF"/>
                </a:highlight>
                <a:latin typeface="Arial"/>
                <a:ea typeface="Arial"/>
                <a:cs typeface="Arial"/>
                <a:sym typeface="Arial"/>
              </a:rPr>
              <a:t>| + 1)</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6"/>
          <p:cNvSpPr txBox="1"/>
          <p:nvPr>
            <p:ph type="title"/>
          </p:nvPr>
        </p:nvSpPr>
        <p:spPr>
          <a:xfrm>
            <a:off x="311750" y="831175"/>
            <a:ext cx="53349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Rstudio</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Merging Datasets Horizontally</a:t>
            </a:r>
            <a:endParaRPr/>
          </a:p>
        </p:txBody>
      </p:sp>
      <p:sp>
        <p:nvSpPr>
          <p:cNvPr id="757" name="Google Shape;757;p107"/>
          <p:cNvSpPr txBox="1"/>
          <p:nvPr>
            <p:ph idx="1" type="body"/>
          </p:nvPr>
        </p:nvSpPr>
        <p:spPr>
          <a:xfrm>
            <a:off x="5209800" y="1450050"/>
            <a:ext cx="3824400" cy="3360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322580" lvl="0" marL="457200" rtl="0" algn="l">
              <a:spcBef>
                <a:spcPts val="0"/>
              </a:spcBef>
              <a:spcAft>
                <a:spcPts val="0"/>
              </a:spcAft>
              <a:buSzPct val="100000"/>
              <a:buFont typeface="Courier New"/>
              <a:buChar char="●"/>
            </a:pPr>
            <a:r>
              <a:rPr lang="en-GB">
                <a:latin typeface="Courier New"/>
                <a:ea typeface="Courier New"/>
                <a:cs typeface="Courier New"/>
                <a:sym typeface="Courier New"/>
              </a:rPr>
              <a:t>df1 %&gt;%  bind_cols(df2)</a:t>
            </a:r>
            <a:endParaRPr>
              <a:latin typeface="Courier New"/>
              <a:ea typeface="Courier New"/>
              <a:cs typeface="Courier New"/>
              <a:sym typeface="Courier New"/>
            </a:endParaRPr>
          </a:p>
          <a:p>
            <a:pPr indent="0" lvl="0" marL="0" rtl="0" algn="l">
              <a:spcBef>
                <a:spcPts val="1000"/>
              </a:spcBef>
              <a:spcAft>
                <a:spcPts val="0"/>
              </a:spcAft>
              <a:buNone/>
            </a:pPr>
            <a:r>
              <a:t/>
            </a:r>
            <a:endParaRPr>
              <a:latin typeface="Courier New"/>
              <a:ea typeface="Courier New"/>
              <a:cs typeface="Courier New"/>
              <a:sym typeface="Courier New"/>
            </a:endParaRPr>
          </a:p>
          <a:p>
            <a:pPr indent="-322580" lvl="0" marL="457200" rtl="0" algn="l">
              <a:spcBef>
                <a:spcPts val="1000"/>
              </a:spcBef>
              <a:spcAft>
                <a:spcPts val="0"/>
              </a:spcAft>
              <a:buSzPct val="100000"/>
              <a:buFont typeface="Courier New"/>
              <a:buChar char="●"/>
            </a:pPr>
            <a:r>
              <a:rPr lang="en-GB">
                <a:latin typeface="Courier New"/>
                <a:ea typeface="Courier New"/>
                <a:cs typeface="Courier New"/>
                <a:sym typeface="Courier New"/>
              </a:rPr>
              <a:t>demographics %&gt;% left_join(grip_strength, by = "id")</a:t>
            </a:r>
            <a:endParaRPr>
              <a:latin typeface="Courier New"/>
              <a:ea typeface="Courier New"/>
              <a:cs typeface="Courier New"/>
              <a:sym typeface="Courier New"/>
            </a:endParaRPr>
          </a:p>
          <a:p>
            <a:pPr indent="0" lvl="0" marL="0" rtl="0" algn="l">
              <a:spcBef>
                <a:spcPts val="1000"/>
              </a:spcBef>
              <a:spcAft>
                <a:spcPts val="0"/>
              </a:spcAft>
              <a:buNone/>
            </a:pPr>
            <a:r>
              <a:t/>
            </a:r>
            <a:endParaRPr>
              <a:latin typeface="Courier New"/>
              <a:ea typeface="Courier New"/>
              <a:cs typeface="Courier New"/>
              <a:sym typeface="Courier New"/>
            </a:endParaRPr>
          </a:p>
          <a:p>
            <a:pPr indent="-322580" lvl="0" marL="457200" rtl="0" algn="l">
              <a:spcBef>
                <a:spcPts val="1000"/>
              </a:spcBef>
              <a:spcAft>
                <a:spcPts val="0"/>
              </a:spcAft>
              <a:buSzPct val="100000"/>
              <a:buFont typeface="Courier New"/>
              <a:buChar char="●"/>
            </a:pPr>
            <a:r>
              <a:rPr lang="en-GB">
                <a:latin typeface="Courier New"/>
                <a:ea typeface="Courier New"/>
                <a:cs typeface="Courier New"/>
                <a:sym typeface="Courier New"/>
              </a:rPr>
              <a:t>demographics %&gt;% right_join(grip_strength, by = "id")</a:t>
            </a:r>
            <a:endParaRPr>
              <a:latin typeface="Courier New"/>
              <a:ea typeface="Courier New"/>
              <a:cs typeface="Courier New"/>
              <a:sym typeface="Courier New"/>
            </a:endParaRPr>
          </a:p>
          <a:p>
            <a:pPr indent="0" lvl="0" marL="0" rtl="0" algn="l">
              <a:spcBef>
                <a:spcPts val="1000"/>
              </a:spcBef>
              <a:spcAft>
                <a:spcPts val="0"/>
              </a:spcAft>
              <a:buNone/>
            </a:pPr>
            <a:r>
              <a:t/>
            </a:r>
            <a:endParaRPr>
              <a:latin typeface="Courier New"/>
              <a:ea typeface="Courier New"/>
              <a:cs typeface="Courier New"/>
              <a:sym typeface="Courier New"/>
            </a:endParaRPr>
          </a:p>
          <a:p>
            <a:pPr indent="-322580" lvl="0" marL="457200" rtl="0" algn="l">
              <a:spcBef>
                <a:spcPts val="1000"/>
              </a:spcBef>
              <a:spcAft>
                <a:spcPts val="0"/>
              </a:spcAft>
              <a:buSzPct val="100000"/>
              <a:buFont typeface="Courier New"/>
              <a:buChar char="●"/>
            </a:pPr>
            <a:r>
              <a:rPr lang="en-GB">
                <a:latin typeface="Courier New"/>
                <a:ea typeface="Courier New"/>
                <a:cs typeface="Courier New"/>
                <a:sym typeface="Courier New"/>
              </a:rPr>
              <a:t>demographics %&gt;% full_join(grip_strength, by = "id")</a:t>
            </a:r>
            <a:endParaRPr>
              <a:latin typeface="Courier New"/>
              <a:ea typeface="Courier New"/>
              <a:cs typeface="Courier New"/>
              <a:sym typeface="Courier New"/>
            </a:endParaRPr>
          </a:p>
        </p:txBody>
      </p:sp>
      <p:pic>
        <p:nvPicPr>
          <p:cNvPr id="758" name="Google Shape;758;p107"/>
          <p:cNvPicPr preferRelativeResize="0"/>
          <p:nvPr/>
        </p:nvPicPr>
        <p:blipFill>
          <a:blip r:embed="rId3">
            <a:alphaModFix/>
          </a:blip>
          <a:stretch>
            <a:fillRect/>
          </a:stretch>
        </p:blipFill>
        <p:spPr>
          <a:xfrm>
            <a:off x="123975" y="1324375"/>
            <a:ext cx="4119649" cy="2180001"/>
          </a:xfrm>
          <a:prstGeom prst="rect">
            <a:avLst/>
          </a:prstGeom>
          <a:noFill/>
          <a:ln>
            <a:noFill/>
          </a:ln>
        </p:spPr>
      </p:pic>
      <p:pic>
        <p:nvPicPr>
          <p:cNvPr id="759" name="Google Shape;759;p107"/>
          <p:cNvPicPr preferRelativeResize="0"/>
          <p:nvPr/>
        </p:nvPicPr>
        <p:blipFill>
          <a:blip r:embed="rId4">
            <a:alphaModFix/>
          </a:blip>
          <a:stretch>
            <a:fillRect/>
          </a:stretch>
        </p:blipFill>
        <p:spPr>
          <a:xfrm>
            <a:off x="123975" y="3447550"/>
            <a:ext cx="1919712" cy="719900"/>
          </a:xfrm>
          <a:prstGeom prst="rect">
            <a:avLst/>
          </a:prstGeom>
          <a:noFill/>
          <a:ln>
            <a:noFill/>
          </a:ln>
        </p:spPr>
      </p:pic>
      <p:pic>
        <p:nvPicPr>
          <p:cNvPr id="760" name="Google Shape;760;p107"/>
          <p:cNvPicPr preferRelativeResize="0"/>
          <p:nvPr/>
        </p:nvPicPr>
        <p:blipFill>
          <a:blip r:embed="rId5">
            <a:alphaModFix/>
          </a:blip>
          <a:stretch>
            <a:fillRect/>
          </a:stretch>
        </p:blipFill>
        <p:spPr>
          <a:xfrm>
            <a:off x="2613950" y="3495653"/>
            <a:ext cx="1763695" cy="623700"/>
          </a:xfrm>
          <a:prstGeom prst="rect">
            <a:avLst/>
          </a:prstGeom>
          <a:noFill/>
          <a:ln>
            <a:noFill/>
          </a:ln>
        </p:spPr>
      </p:pic>
      <p:pic>
        <p:nvPicPr>
          <p:cNvPr id="761" name="Google Shape;761;p107"/>
          <p:cNvPicPr preferRelativeResize="0"/>
          <p:nvPr/>
        </p:nvPicPr>
        <p:blipFill>
          <a:blip r:embed="rId6">
            <a:alphaModFix/>
          </a:blip>
          <a:stretch>
            <a:fillRect/>
          </a:stretch>
        </p:blipFill>
        <p:spPr>
          <a:xfrm>
            <a:off x="256597" y="4242070"/>
            <a:ext cx="2010405" cy="719900"/>
          </a:xfrm>
          <a:prstGeom prst="rect">
            <a:avLst/>
          </a:prstGeom>
          <a:noFill/>
          <a:ln>
            <a:noFill/>
          </a:ln>
        </p:spPr>
      </p:pic>
      <p:pic>
        <p:nvPicPr>
          <p:cNvPr id="762" name="Google Shape;762;p107"/>
          <p:cNvPicPr preferRelativeResize="0"/>
          <p:nvPr/>
        </p:nvPicPr>
        <p:blipFill>
          <a:blip r:embed="rId7">
            <a:alphaModFix/>
          </a:blip>
          <a:stretch>
            <a:fillRect/>
          </a:stretch>
        </p:blipFill>
        <p:spPr>
          <a:xfrm>
            <a:off x="2613950" y="4212292"/>
            <a:ext cx="2051924" cy="77945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Merge Datasets Vertically</a:t>
            </a:r>
            <a:endParaRPr/>
          </a:p>
        </p:txBody>
      </p:sp>
      <p:sp>
        <p:nvSpPr>
          <p:cNvPr id="768" name="Google Shape;768;p108"/>
          <p:cNvSpPr txBox="1"/>
          <p:nvPr>
            <p:ph idx="1" type="body"/>
          </p:nvPr>
        </p:nvSpPr>
        <p:spPr>
          <a:xfrm>
            <a:off x="4572000" y="1516350"/>
            <a:ext cx="4121100" cy="3360000"/>
          </a:xfrm>
          <a:prstGeom prst="rect">
            <a:avLst/>
          </a:prstGeom>
        </p:spPr>
        <p:txBody>
          <a:bodyPr anchorCtr="0" anchor="t" bIns="91425" lIns="91425" spcFirstLastPara="1" rIns="91425" wrap="square" tIns="91425">
            <a:normAutofit fontScale="62500" lnSpcReduction="20000"/>
          </a:bodyPr>
          <a:lstStyle/>
          <a:p>
            <a:pPr indent="-292100" lvl="0" marL="457200" rtl="0" algn="l">
              <a:spcBef>
                <a:spcPts val="0"/>
              </a:spcBef>
              <a:spcAft>
                <a:spcPts val="0"/>
              </a:spcAft>
              <a:buSzPct val="100000"/>
              <a:buChar char="●"/>
            </a:pPr>
            <a:r>
              <a:rPr lang="en-GB"/>
              <a:t>trial %&gt;% bind_rows(trial_2020)</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292100" lvl="0" marL="457200" rtl="0" algn="l">
              <a:spcBef>
                <a:spcPts val="1000"/>
              </a:spcBef>
              <a:spcAft>
                <a:spcPts val="0"/>
              </a:spcAft>
              <a:buSzPct val="100000"/>
              <a:buChar char="●"/>
            </a:pPr>
            <a:r>
              <a:rPr lang="en-GB"/>
              <a:t>trial %&gt;% </a:t>
            </a:r>
            <a:endParaRPr/>
          </a:p>
          <a:p>
            <a:pPr indent="0" lvl="0" marL="457200" rtl="0" algn="l">
              <a:spcBef>
                <a:spcPts val="1000"/>
              </a:spcBef>
              <a:spcAft>
                <a:spcPts val="0"/>
              </a:spcAft>
              <a:buNone/>
            </a:pPr>
            <a:r>
              <a:rPr lang="en-GB"/>
              <a:t>bind_rows( </a:t>
            </a:r>
            <a:endParaRPr/>
          </a:p>
          <a:p>
            <a:pPr indent="457200" lvl="0" marL="457200" rtl="0" algn="l">
              <a:spcBef>
                <a:spcPts val="1000"/>
              </a:spcBef>
              <a:spcAft>
                <a:spcPts val="0"/>
              </a:spcAft>
              <a:buNone/>
            </a:pPr>
            <a:r>
              <a:rPr lang="en-GB"/>
              <a:t>trial_2020 %&gt;% </a:t>
            </a:r>
            <a:endParaRPr/>
          </a:p>
          <a:p>
            <a:pPr indent="457200" lvl="0" marL="0" rtl="0" algn="l">
              <a:spcBef>
                <a:spcPts val="1000"/>
              </a:spcBef>
              <a:spcAft>
                <a:spcPts val="0"/>
              </a:spcAft>
              <a:buNone/>
            </a:pPr>
            <a:r>
              <a:rPr lang="en-GB"/>
              <a:t> 		rename(</a:t>
            </a:r>
            <a:endParaRPr/>
          </a:p>
          <a:p>
            <a:pPr indent="457200" lvl="0" marL="1371600" rtl="0" algn="l">
              <a:spcBef>
                <a:spcPts val="1000"/>
              </a:spcBef>
              <a:spcAft>
                <a:spcPts val="0"/>
              </a:spcAft>
              <a:buNone/>
            </a:pPr>
            <a:r>
              <a:rPr lang="en-GB"/>
              <a:t>n = count,</a:t>
            </a:r>
            <a:endParaRPr/>
          </a:p>
          <a:p>
            <a:pPr indent="457200" lvl="0" marL="1371600" rtl="0" algn="l">
              <a:spcBef>
                <a:spcPts val="1000"/>
              </a:spcBef>
              <a:spcAft>
                <a:spcPts val="0"/>
              </a:spcAft>
              <a:buNone/>
            </a:pPr>
            <a:r>
              <a:rPr lang="en-GB"/>
              <a:t>outcome = outcomes</a:t>
            </a:r>
            <a:endParaRPr/>
          </a:p>
          <a:p>
            <a:pPr indent="457200" lvl="0" marL="1371600" rtl="0" algn="l">
              <a:spcBef>
                <a:spcPts val="1000"/>
              </a:spcBef>
              <a:spcAft>
                <a:spcPts val="0"/>
              </a:spcAft>
              <a:buNone/>
            </a:pPr>
            <a:r>
              <a:rPr lang="en-GB"/>
              <a:t>) </a:t>
            </a:r>
            <a:endParaRPr/>
          </a:p>
          <a:p>
            <a:pPr indent="457200" lvl="0" marL="457200" rtl="0" algn="l">
              <a:spcBef>
                <a:spcPts val="1000"/>
              </a:spcBef>
              <a:spcAft>
                <a:spcPts val="0"/>
              </a:spcAft>
              <a:buNone/>
            </a:pPr>
            <a:r>
              <a:rPr lang="en-GB"/>
              <a:t> )</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pic>
        <p:nvPicPr>
          <p:cNvPr id="769" name="Google Shape;769;p108"/>
          <p:cNvPicPr preferRelativeResize="0"/>
          <p:nvPr/>
        </p:nvPicPr>
        <p:blipFill>
          <a:blip r:embed="rId3">
            <a:alphaModFix/>
          </a:blip>
          <a:stretch>
            <a:fillRect/>
          </a:stretch>
        </p:blipFill>
        <p:spPr>
          <a:xfrm>
            <a:off x="510949" y="1470562"/>
            <a:ext cx="2272325" cy="2050774"/>
          </a:xfrm>
          <a:prstGeom prst="rect">
            <a:avLst/>
          </a:prstGeom>
          <a:noFill/>
          <a:ln>
            <a:noFill/>
          </a:ln>
        </p:spPr>
      </p:pic>
      <p:sp>
        <p:nvSpPr>
          <p:cNvPr id="770" name="Google Shape;770;p108"/>
          <p:cNvSpPr txBox="1"/>
          <p:nvPr/>
        </p:nvSpPr>
        <p:spPr>
          <a:xfrm>
            <a:off x="7123250" y="1516350"/>
            <a:ext cx="1645500" cy="6156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Same columns structure</a:t>
            </a:r>
            <a:endParaRPr>
              <a:latin typeface="Roboto"/>
              <a:ea typeface="Roboto"/>
              <a:cs typeface="Roboto"/>
              <a:sym typeface="Roboto"/>
            </a:endParaRPr>
          </a:p>
        </p:txBody>
      </p:sp>
      <p:sp>
        <p:nvSpPr>
          <p:cNvPr id="771" name="Google Shape;771;p108"/>
          <p:cNvSpPr txBox="1"/>
          <p:nvPr/>
        </p:nvSpPr>
        <p:spPr>
          <a:xfrm>
            <a:off x="7186825" y="2571750"/>
            <a:ext cx="1645500" cy="615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Equal columns but not consistent</a:t>
            </a:r>
            <a:endParaRPr>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0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Kable | KableExtra</a:t>
            </a:r>
            <a:endParaRPr/>
          </a:p>
        </p:txBody>
      </p:sp>
      <p:sp>
        <p:nvSpPr>
          <p:cNvPr id="777" name="Google Shape;777;p109"/>
          <p:cNvSpPr txBox="1"/>
          <p:nvPr>
            <p:ph idx="1" type="body"/>
          </p:nvPr>
        </p:nvSpPr>
        <p:spPr>
          <a:xfrm>
            <a:off x="370475" y="1516350"/>
            <a:ext cx="8322600" cy="3360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a:t>Plot fancy table/dataframe in a report using kable library</a:t>
            </a:r>
            <a:endParaRPr/>
          </a:p>
          <a:p>
            <a:pPr indent="0" lvl="0" marL="0" rtl="0" algn="l">
              <a:spcBef>
                <a:spcPts val="1000"/>
              </a:spcBef>
              <a:spcAft>
                <a:spcPts val="1000"/>
              </a:spcAft>
              <a:buNone/>
            </a:pPr>
            <a:r>
              <a:t/>
            </a:r>
            <a:endParaRPr/>
          </a:p>
        </p:txBody>
      </p:sp>
      <p:sp>
        <p:nvSpPr>
          <p:cNvPr id="778" name="Google Shape;778;p109"/>
          <p:cNvSpPr txBox="1"/>
          <p:nvPr/>
        </p:nvSpPr>
        <p:spPr>
          <a:xfrm>
            <a:off x="833575" y="2235475"/>
            <a:ext cx="23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urier New"/>
                <a:ea typeface="Courier New"/>
                <a:cs typeface="Courier New"/>
                <a:sym typeface="Courier New"/>
              </a:rPr>
              <a:t>Df %&gt;% kbl()</a:t>
            </a:r>
            <a:endParaRPr>
              <a:latin typeface="Courier New"/>
              <a:ea typeface="Courier New"/>
              <a:cs typeface="Courier New"/>
              <a:sym typeface="Courier New"/>
            </a:endParaRPr>
          </a:p>
        </p:txBody>
      </p:sp>
      <p:pic>
        <p:nvPicPr>
          <p:cNvPr id="779" name="Google Shape;779;p109"/>
          <p:cNvPicPr preferRelativeResize="0"/>
          <p:nvPr/>
        </p:nvPicPr>
        <p:blipFill>
          <a:blip r:embed="rId3">
            <a:alphaModFix/>
          </a:blip>
          <a:stretch>
            <a:fillRect/>
          </a:stretch>
        </p:blipFill>
        <p:spPr>
          <a:xfrm>
            <a:off x="630188" y="2708875"/>
            <a:ext cx="2561975" cy="1523350"/>
          </a:xfrm>
          <a:prstGeom prst="rect">
            <a:avLst/>
          </a:prstGeom>
          <a:noFill/>
          <a:ln>
            <a:noFill/>
          </a:ln>
        </p:spPr>
      </p:pic>
      <p:cxnSp>
        <p:nvCxnSpPr>
          <p:cNvPr id="780" name="Google Shape;780;p109"/>
          <p:cNvCxnSpPr/>
          <p:nvPr/>
        </p:nvCxnSpPr>
        <p:spPr>
          <a:xfrm>
            <a:off x="4309925" y="2188100"/>
            <a:ext cx="9600" cy="28797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109"/>
          <p:cNvSpPr txBox="1"/>
          <p:nvPr/>
        </p:nvSpPr>
        <p:spPr>
          <a:xfrm>
            <a:off x="4783550" y="2235475"/>
            <a:ext cx="3978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urier New"/>
                <a:ea typeface="Courier New"/>
                <a:cs typeface="Courier New"/>
                <a:sym typeface="Courier New"/>
              </a:rPr>
              <a:t>Df %&gt;% </a:t>
            </a:r>
            <a:endParaRPr>
              <a:latin typeface="Courier New"/>
              <a:ea typeface="Courier New"/>
              <a:cs typeface="Courier New"/>
              <a:sym typeface="Courier New"/>
            </a:endParaRPr>
          </a:p>
          <a:p>
            <a:pPr indent="457200" lvl="0" marL="0" rtl="0" algn="l">
              <a:spcBef>
                <a:spcPts val="0"/>
              </a:spcBef>
              <a:spcAft>
                <a:spcPts val="0"/>
              </a:spcAft>
              <a:buNone/>
            </a:pPr>
            <a:r>
              <a:rPr lang="en-GB">
                <a:latin typeface="Courier New"/>
                <a:ea typeface="Courier New"/>
                <a:cs typeface="Courier New"/>
                <a:sym typeface="Courier New"/>
              </a:rPr>
              <a:t>kbl(caption=’title’) %&gt;% </a:t>
            </a:r>
            <a:endParaRPr>
              <a:latin typeface="Courier New"/>
              <a:ea typeface="Courier New"/>
              <a:cs typeface="Courier New"/>
              <a:sym typeface="Courier New"/>
            </a:endParaRPr>
          </a:p>
          <a:p>
            <a:pPr indent="457200" lvl="0" marL="0" rtl="0" algn="l">
              <a:spcBef>
                <a:spcPts val="0"/>
              </a:spcBef>
              <a:spcAft>
                <a:spcPts val="0"/>
              </a:spcAft>
              <a:buNone/>
            </a:pPr>
            <a:r>
              <a:rPr lang="en-GB">
                <a:latin typeface="Courier New"/>
                <a:ea typeface="Courier New"/>
                <a:cs typeface="Courier New"/>
                <a:sym typeface="Courier New"/>
              </a:rPr>
              <a:t>kable_styling(bootstrap_options = c("striped", "hover"))</a:t>
            </a:r>
            <a:endParaRPr>
              <a:latin typeface="Courier New"/>
              <a:ea typeface="Courier New"/>
              <a:cs typeface="Courier New"/>
              <a:sym typeface="Courier New"/>
            </a:endParaRPr>
          </a:p>
        </p:txBody>
      </p:sp>
      <p:pic>
        <p:nvPicPr>
          <p:cNvPr id="782" name="Google Shape;782;p109"/>
          <p:cNvPicPr preferRelativeResize="0"/>
          <p:nvPr/>
        </p:nvPicPr>
        <p:blipFill>
          <a:blip r:embed="rId4">
            <a:alphaModFix/>
          </a:blip>
          <a:stretch>
            <a:fillRect/>
          </a:stretch>
        </p:blipFill>
        <p:spPr>
          <a:xfrm>
            <a:off x="5286047" y="3352999"/>
            <a:ext cx="2714880" cy="15233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0"/>
          <p:cNvSpPr txBox="1"/>
          <p:nvPr>
            <p:ph type="title"/>
          </p:nvPr>
        </p:nvSpPr>
        <p:spPr>
          <a:xfrm>
            <a:off x="303500" y="2452375"/>
            <a:ext cx="78027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Time series Forecasting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is a time series forecasting?</a:t>
            </a:r>
            <a:endParaRPr/>
          </a:p>
        </p:txBody>
      </p:sp>
      <p:sp>
        <p:nvSpPr>
          <p:cNvPr id="793" name="Google Shape;793;p111"/>
          <p:cNvSpPr txBox="1"/>
          <p:nvPr>
            <p:ph idx="1" type="body"/>
          </p:nvPr>
        </p:nvSpPr>
        <p:spPr>
          <a:xfrm>
            <a:off x="370475" y="1516350"/>
            <a:ext cx="8322600" cy="33600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GB"/>
              <a:t>A time series is a series of values during time.</a:t>
            </a:r>
            <a:endParaRPr/>
          </a:p>
          <a:p>
            <a:pPr indent="-330200" lvl="0" marL="457200" rtl="0" algn="l">
              <a:spcBef>
                <a:spcPts val="0"/>
              </a:spcBef>
              <a:spcAft>
                <a:spcPts val="0"/>
              </a:spcAft>
              <a:buSzPts val="1600"/>
              <a:buChar char="●"/>
            </a:pPr>
            <a:r>
              <a:rPr lang="en-GB"/>
              <a:t>Forecasting is the process of predicting future values based on previous values.</a:t>
            </a:r>
            <a:endParaRPr/>
          </a:p>
          <a:p>
            <a:pPr indent="-330200" lvl="1" marL="914400" rtl="0" algn="l">
              <a:spcBef>
                <a:spcPts val="0"/>
              </a:spcBef>
              <a:spcAft>
                <a:spcPts val="0"/>
              </a:spcAft>
              <a:buSzPts val="1600"/>
              <a:buChar char="○"/>
            </a:pPr>
            <a:r>
              <a:rPr lang="en-GB"/>
              <a:t>Building a model that can predict the future based on historical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GB"/>
              <a:t>Forecasting Process</a:t>
            </a:r>
            <a:r>
              <a:rPr lang="en-GB"/>
              <a:t>:</a:t>
            </a:r>
            <a:endParaRPr/>
          </a:p>
          <a:p>
            <a:pPr indent="-330200" lvl="0" marL="457200" rtl="0" algn="l">
              <a:spcBef>
                <a:spcPts val="1000"/>
              </a:spcBef>
              <a:spcAft>
                <a:spcPts val="0"/>
              </a:spcAft>
              <a:buSzPts val="1600"/>
              <a:buChar char="●"/>
            </a:pPr>
            <a:r>
              <a:rPr lang="en-GB"/>
              <a:t>Define goal</a:t>
            </a:r>
            <a:endParaRPr/>
          </a:p>
          <a:p>
            <a:pPr indent="-330200" lvl="0" marL="457200" rtl="0" algn="l">
              <a:spcBef>
                <a:spcPts val="0"/>
              </a:spcBef>
              <a:spcAft>
                <a:spcPts val="0"/>
              </a:spcAft>
              <a:buSzPts val="1600"/>
              <a:buChar char="●"/>
            </a:pPr>
            <a:r>
              <a:rPr lang="en-GB"/>
              <a:t>Get data</a:t>
            </a:r>
            <a:endParaRPr/>
          </a:p>
          <a:p>
            <a:pPr indent="-330200" lvl="0" marL="457200" rtl="0" algn="l">
              <a:spcBef>
                <a:spcPts val="0"/>
              </a:spcBef>
              <a:spcAft>
                <a:spcPts val="0"/>
              </a:spcAft>
              <a:buSzPts val="1600"/>
              <a:buChar char="●"/>
            </a:pPr>
            <a:r>
              <a:rPr lang="en-GB"/>
              <a:t>Explore &amp; visualize series</a:t>
            </a:r>
            <a:endParaRPr/>
          </a:p>
          <a:p>
            <a:pPr indent="-330200" lvl="0" marL="457200" rtl="0" algn="l">
              <a:spcBef>
                <a:spcPts val="0"/>
              </a:spcBef>
              <a:spcAft>
                <a:spcPts val="0"/>
              </a:spcAft>
              <a:buSzPts val="1600"/>
              <a:buChar char="●"/>
            </a:pPr>
            <a:r>
              <a:rPr lang="en-GB"/>
              <a:t>Pre-process data</a:t>
            </a:r>
            <a:endParaRPr/>
          </a:p>
          <a:p>
            <a:pPr indent="-330200" lvl="0" marL="457200" rtl="0" algn="l">
              <a:spcBef>
                <a:spcPts val="0"/>
              </a:spcBef>
              <a:spcAft>
                <a:spcPts val="0"/>
              </a:spcAft>
              <a:buSzPts val="1600"/>
              <a:buChar char="●"/>
            </a:pPr>
            <a:r>
              <a:rPr lang="en-GB"/>
              <a:t>Partition series</a:t>
            </a:r>
            <a:endParaRPr/>
          </a:p>
          <a:p>
            <a:pPr indent="-330200" lvl="0" marL="457200" rtl="0" algn="l">
              <a:spcBef>
                <a:spcPts val="0"/>
              </a:spcBef>
              <a:spcAft>
                <a:spcPts val="0"/>
              </a:spcAft>
              <a:buSzPts val="1600"/>
              <a:buChar char="●"/>
            </a:pPr>
            <a:r>
              <a:rPr lang="en-GB"/>
              <a:t>Apply forecasting methods</a:t>
            </a:r>
            <a:endParaRPr/>
          </a:p>
          <a:p>
            <a:pPr indent="-330200" lvl="0" marL="457200" rtl="0" algn="l">
              <a:spcBef>
                <a:spcPts val="0"/>
              </a:spcBef>
              <a:spcAft>
                <a:spcPts val="0"/>
              </a:spcAft>
              <a:buSzPts val="1600"/>
              <a:buChar char="●"/>
            </a:pPr>
            <a:r>
              <a:rPr lang="en-GB"/>
              <a:t>Evaluate</a:t>
            </a:r>
            <a:endParaRPr/>
          </a:p>
          <a:p>
            <a:pPr indent="-330200" lvl="0" marL="457200" rtl="0" algn="l">
              <a:spcBef>
                <a:spcPts val="0"/>
              </a:spcBef>
              <a:spcAft>
                <a:spcPts val="0"/>
              </a:spcAft>
              <a:buSzPts val="1600"/>
              <a:buChar char="●"/>
            </a:pPr>
            <a:r>
              <a:rPr lang="en-GB"/>
              <a:t>Implement forecast system</a:t>
            </a:r>
            <a:endParaRPr/>
          </a:p>
        </p:txBody>
      </p:sp>
      <p:pic>
        <p:nvPicPr>
          <p:cNvPr id="794" name="Google Shape;794;p111"/>
          <p:cNvPicPr preferRelativeResize="0"/>
          <p:nvPr/>
        </p:nvPicPr>
        <p:blipFill>
          <a:blip r:embed="rId3">
            <a:alphaModFix/>
          </a:blip>
          <a:stretch>
            <a:fillRect/>
          </a:stretch>
        </p:blipFill>
        <p:spPr>
          <a:xfrm>
            <a:off x="7105096" y="2571749"/>
            <a:ext cx="1727225" cy="2341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